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61" r:id="rId2"/>
    <p:sldMasterId id="2147483674" r:id="rId3"/>
  </p:sldMasterIdLst>
  <p:notesMasterIdLst>
    <p:notesMasterId r:id="rId20"/>
  </p:notesMasterIdLst>
  <p:sldIdLst>
    <p:sldId id="301" r:id="rId4"/>
    <p:sldId id="257" r:id="rId5"/>
    <p:sldId id="290" r:id="rId6"/>
    <p:sldId id="258" r:id="rId7"/>
    <p:sldId id="264" r:id="rId8"/>
    <p:sldId id="259" r:id="rId9"/>
    <p:sldId id="260" r:id="rId10"/>
    <p:sldId id="311" r:id="rId11"/>
    <p:sldId id="312" r:id="rId12"/>
    <p:sldId id="313" r:id="rId13"/>
    <p:sldId id="314" r:id="rId14"/>
    <p:sldId id="303" r:id="rId15"/>
    <p:sldId id="291" r:id="rId16"/>
    <p:sldId id="304" r:id="rId17"/>
    <p:sldId id="282" r:id="rId18"/>
    <p:sldId id="265" r:id="rId19"/>
  </p:sldIdLst>
  <p:sldSz cx="18288000" cy="10288588"/>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Consolas" panose="020B0609020204030204" pitchFamily="49"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kitha Nair" initials="NN" lastIdx="2" clrIdx="0">
    <p:extLst>
      <p:ext uri="{19B8F6BF-5375-455C-9EA6-DF929625EA0E}">
        <p15:presenceInfo xmlns:p15="http://schemas.microsoft.com/office/powerpoint/2012/main" userId="a223d0b169bb91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205E82"/>
    <a:srgbClr val="1155CC"/>
    <a:srgbClr val="404040"/>
    <a:srgbClr val="095A82"/>
    <a:srgbClr val="2EA8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21" autoAdjust="0"/>
    <p:restoredTop sz="94061" autoAdjust="0"/>
  </p:normalViewPr>
  <p:slideViewPr>
    <p:cSldViewPr snapToGrid="0">
      <p:cViewPr varScale="1">
        <p:scale>
          <a:sx n="66" d="100"/>
          <a:sy n="66" d="100"/>
        </p:scale>
        <p:origin x="108"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commentAuthors" Target="commentAuthor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FCEED-329E-EA45-A8EF-11A062D051C0}"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EA31EB-2F78-2546-A582-51B6B82A8B3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8EA31EB-2F78-2546-A582-51B6B82A8B39}" type="slidenum">
              <a:rPr lang="en-US" smtClean="0"/>
              <a:t>14</a:t>
            </a:fld>
            <a:endParaRPr lang="en-US"/>
          </a:p>
        </p:txBody>
      </p:sp>
    </p:spTree>
    <p:extLst>
      <p:ext uri="{BB962C8B-B14F-4D97-AF65-F5344CB8AC3E}">
        <p14:creationId xmlns:p14="http://schemas.microsoft.com/office/powerpoint/2010/main" val="23252310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3804"/>
            <a:ext cx="13716000" cy="3581953"/>
          </a:xfrm>
        </p:spPr>
        <p:txBody>
          <a:bodyPr anchor="b"/>
          <a:lstStyle>
            <a:lvl1pPr algn="ctr">
              <a:defRPr sz="9000"/>
            </a:lvl1pPr>
          </a:lstStyle>
          <a:p>
            <a:r>
              <a:rPr lang="en-GB"/>
              <a:t>Click to edit Master title style</a:t>
            </a:r>
            <a:endParaRPr lang="en-US" dirty="0"/>
          </a:p>
        </p:txBody>
      </p:sp>
      <p:sp>
        <p:nvSpPr>
          <p:cNvPr id="3" name="Subtitle 2"/>
          <p:cNvSpPr>
            <a:spLocks noGrp="1"/>
          </p:cNvSpPr>
          <p:nvPr>
            <p:ph type="subTitle" idx="1"/>
          </p:nvPr>
        </p:nvSpPr>
        <p:spPr>
          <a:xfrm>
            <a:off x="2286000" y="5403891"/>
            <a:ext cx="13716000" cy="2484026"/>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dirty="0"/>
          </a:p>
        </p:txBody>
      </p:sp>
      <p:pic>
        <p:nvPicPr>
          <p:cNvPr id="9" name="Picture 8" descr="A blue and white background with dots and lines&#10;&#10;Description automatically generated"/>
          <p:cNvPicPr>
            <a:picLocks noChangeAspect="1"/>
          </p:cNvPicPr>
          <p:nvPr userDrawn="1"/>
        </p:nvPicPr>
        <p:blipFill>
          <a:blip r:embed="rId2"/>
          <a:stretch>
            <a:fillRect/>
          </a:stretch>
        </p:blipFill>
        <p:spPr>
          <a:xfrm>
            <a:off x="-5246" y="1"/>
            <a:ext cx="18298873" cy="102888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774782" y="1481367"/>
            <a:ext cx="9258300" cy="7311566"/>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772"/>
            <a:ext cx="3943350" cy="871910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547772"/>
            <a:ext cx="11601450" cy="87191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93D57615-D7D9-4643-A101-1D38FBC5AE3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hank You Slide2" preserve="1">
  <p:cSld name="Thank You Slide2">
    <p:bg>
      <p:bgPr>
        <a:blipFill>
          <a:blip r:embed="rId2"/>
          <a:stretch>
            <a:fillRect/>
          </a:stretch>
        </a:blip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84338"/>
            <a:ext cx="13716000" cy="3581400"/>
          </a:xfrm>
          <a:prstGeom prst="rect">
            <a:avLst/>
          </a:prstGeo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2286000" y="5403850"/>
            <a:ext cx="13716000" cy="2484438"/>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idx="1"/>
          </p:nvPr>
        </p:nvSpPr>
        <p:spPr>
          <a:xfrm>
            <a:off x="1257300" y="2738438"/>
            <a:ext cx="157734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65400"/>
            <a:ext cx="15773400" cy="4279900"/>
          </a:xfrm>
          <a:prstGeom prst="rect">
            <a:avLst/>
          </a:prstGeo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1247775" y="6884988"/>
            <a:ext cx="15773400" cy="2251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Content Placeholder 2"/>
          <p:cNvSpPr>
            <a:spLocks noGrp="1"/>
          </p:cNvSpPr>
          <p:nvPr>
            <p:ph sz="half" idx="1"/>
          </p:nvPr>
        </p:nvSpPr>
        <p:spPr>
          <a:xfrm>
            <a:off x="12573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9220200" y="2738438"/>
            <a:ext cx="7810500" cy="652780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dirty="0"/>
              <a:t>Topics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Google Shape;27;p45"/>
          <p:cNvPicPr preferRelativeResize="0"/>
          <p:nvPr userDrawn="1"/>
        </p:nvPicPr>
        <p:blipFill rotWithShape="1">
          <a:blip r:embed="rId2"/>
          <a:srcRect/>
          <a:stretch>
            <a:fillRect/>
          </a:stretch>
        </p:blipFill>
        <p:spPr>
          <a:xfrm>
            <a:off x="13389625" y="1924559"/>
            <a:ext cx="4032449" cy="55485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5" y="547688"/>
            <a:ext cx="15773400" cy="1989137"/>
          </a:xfrm>
          <a:prstGeom prst="rect">
            <a:avLst/>
          </a:prstGeom>
        </p:spPr>
        <p:txBody>
          <a:bodyPr/>
          <a:lstStyle/>
          <a:p>
            <a:r>
              <a:rPr lang="en-GB"/>
              <a:t>Click to edit Master title style</a:t>
            </a:r>
            <a:endParaRPr lang="en-US"/>
          </a:p>
        </p:txBody>
      </p:sp>
      <p:sp>
        <p:nvSpPr>
          <p:cNvPr id="3" name="Text Placeholder 2"/>
          <p:cNvSpPr>
            <a:spLocks noGrp="1"/>
          </p:cNvSpPr>
          <p:nvPr>
            <p:ph type="body" idx="1"/>
          </p:nvPr>
        </p:nvSpPr>
        <p:spPr>
          <a:xfrm>
            <a:off x="1260475" y="2522538"/>
            <a:ext cx="7735888"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60475" y="3757613"/>
            <a:ext cx="7735888"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9258300" y="2522538"/>
            <a:ext cx="7775575" cy="123507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9258300" y="3757613"/>
            <a:ext cx="7775575" cy="552767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a:xfrm>
            <a:off x="1257300" y="9536113"/>
            <a:ext cx="4114800" cy="547687"/>
          </a:xfrm>
          <a:prstGeom prst="rect">
            <a:avLst/>
          </a:prstGeom>
        </p:spPr>
        <p:txBody>
          <a:bodyPr/>
          <a:lstStyle/>
          <a:p>
            <a:endParaRPr lang="en-US"/>
          </a:p>
        </p:txBody>
      </p:sp>
      <p:sp>
        <p:nvSpPr>
          <p:cNvPr id="8" name="Footer Placeholder 7"/>
          <p:cNvSpPr>
            <a:spLocks noGrp="1"/>
          </p:cNvSpPr>
          <p:nvPr>
            <p:ph type="ftr" sz="quarter" idx="11"/>
          </p:nvPr>
        </p:nvSpPr>
        <p:spPr>
          <a:xfrm>
            <a:off x="6057900" y="9536113"/>
            <a:ext cx="6172200" cy="547687"/>
          </a:xfrm>
          <a:prstGeom prst="rect">
            <a:avLst/>
          </a:prstGeom>
        </p:spPr>
        <p:txBody>
          <a:bodyPr/>
          <a:lstStyle/>
          <a:p>
            <a:endParaRPr lang="en-US"/>
          </a:p>
        </p:txBody>
      </p:sp>
      <p:sp>
        <p:nvSpPr>
          <p:cNvPr id="9" name="Slide Number Placeholder 8"/>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Date Placeholder 2"/>
          <p:cNvSpPr>
            <a:spLocks noGrp="1"/>
          </p:cNvSpPr>
          <p:nvPr>
            <p:ph type="dt" sz="half" idx="10"/>
          </p:nvPr>
        </p:nvSpPr>
        <p:spPr>
          <a:xfrm>
            <a:off x="1257300" y="9536113"/>
            <a:ext cx="4114800" cy="547687"/>
          </a:xfrm>
          <a:prstGeom prst="rect">
            <a:avLst/>
          </a:prstGeom>
        </p:spPr>
        <p:txBody>
          <a:bodyPr/>
          <a:lstStyle/>
          <a:p>
            <a:endParaRPr lang="en-US"/>
          </a:p>
        </p:txBody>
      </p:sp>
      <p:sp>
        <p:nvSpPr>
          <p:cNvPr id="4" name="Footer Placeholder 3"/>
          <p:cNvSpPr>
            <a:spLocks noGrp="1"/>
          </p:cNvSpPr>
          <p:nvPr>
            <p:ph type="ftr" sz="quarter" idx="11"/>
          </p:nvPr>
        </p:nvSpPr>
        <p:spPr>
          <a:xfrm>
            <a:off x="6057900" y="9536113"/>
            <a:ext cx="6172200" cy="547687"/>
          </a:xfrm>
          <a:prstGeom prst="rect">
            <a:avLst/>
          </a:prstGeom>
        </p:spPr>
        <p:txBody>
          <a:bodyPr/>
          <a:lstStyle/>
          <a:p>
            <a:endParaRPr lang="en-US"/>
          </a:p>
        </p:txBody>
      </p:sp>
      <p:sp>
        <p:nvSpPr>
          <p:cNvPr id="5" name="Slide Number Placeholder 4"/>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257300" y="9536113"/>
            <a:ext cx="4114800" cy="547687"/>
          </a:xfrm>
          <a:prstGeom prst="rect">
            <a:avLst/>
          </a:prstGeom>
        </p:spPr>
        <p:txBody>
          <a:bodyPr/>
          <a:lstStyle/>
          <a:p>
            <a:endParaRPr lang="en-US"/>
          </a:p>
        </p:txBody>
      </p:sp>
      <p:sp>
        <p:nvSpPr>
          <p:cNvPr id="3" name="Footer Placeholder 2"/>
          <p:cNvSpPr>
            <a:spLocks noGrp="1"/>
          </p:cNvSpPr>
          <p:nvPr>
            <p:ph type="ftr" sz="quarter" idx="11"/>
          </p:nvPr>
        </p:nvSpPr>
        <p:spPr>
          <a:xfrm>
            <a:off x="6057900" y="9536113"/>
            <a:ext cx="6172200" cy="547687"/>
          </a:xfrm>
          <a:prstGeom prst="rect">
            <a:avLst/>
          </a:prstGeom>
        </p:spPr>
        <p:txBody>
          <a:bodyPr/>
          <a:lstStyle/>
          <a:p>
            <a:endParaRPr lang="en-US"/>
          </a:p>
        </p:txBody>
      </p:sp>
      <p:sp>
        <p:nvSpPr>
          <p:cNvPr id="4" name="Slide Number Placeholder 3"/>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7775575" y="1481138"/>
            <a:ext cx="9258300" cy="73120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5" y="685800"/>
            <a:ext cx="5897563" cy="2400300"/>
          </a:xfrm>
          <a:prstGeom prst="rect">
            <a:avLst/>
          </a:prstGeo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7775575" y="1481138"/>
            <a:ext cx="9258300" cy="73120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260475" y="3086100"/>
            <a:ext cx="5897563" cy="571817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257300" y="9536113"/>
            <a:ext cx="4114800" cy="547687"/>
          </a:xfrm>
          <a:prstGeom prst="rect">
            <a:avLst/>
          </a:prstGeom>
        </p:spPr>
        <p:txBody>
          <a:bodyPr/>
          <a:lstStyle/>
          <a:p>
            <a:endParaRPr lang="en-US"/>
          </a:p>
        </p:txBody>
      </p:sp>
      <p:sp>
        <p:nvSpPr>
          <p:cNvPr id="6" name="Footer Placeholder 5"/>
          <p:cNvSpPr>
            <a:spLocks noGrp="1"/>
          </p:cNvSpPr>
          <p:nvPr>
            <p:ph type="ftr" sz="quarter" idx="11"/>
          </p:nvPr>
        </p:nvSpPr>
        <p:spPr>
          <a:xfrm>
            <a:off x="6057900" y="9536113"/>
            <a:ext cx="6172200" cy="547687"/>
          </a:xfrm>
          <a:prstGeom prst="rect">
            <a:avLst/>
          </a:prstGeom>
        </p:spPr>
        <p:txBody>
          <a:bodyPr/>
          <a:lstStyle/>
          <a:p>
            <a:endParaRPr lang="en-US"/>
          </a:p>
        </p:txBody>
      </p:sp>
      <p:sp>
        <p:nvSpPr>
          <p:cNvPr id="7" name="Slide Number Placeholder 6"/>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9137"/>
          </a:xfrm>
          <a:prstGeom prst="rect">
            <a:avLst/>
          </a:prstGeom>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1257300" y="2738438"/>
            <a:ext cx="15773400" cy="652780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8550"/>
          </a:xfrm>
          <a:prstGeom prst="rect">
            <a:avLst/>
          </a:prstGeo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1257300" y="547688"/>
            <a:ext cx="11677650" cy="871855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a:xfrm>
            <a:off x="1257300" y="9536113"/>
            <a:ext cx="4114800" cy="547687"/>
          </a:xfrm>
          <a:prstGeom prst="rect">
            <a:avLst/>
          </a:prstGeom>
        </p:spPr>
        <p:txBody>
          <a:bodyPr/>
          <a:lstStyle/>
          <a:p>
            <a:endParaRPr lang="en-US"/>
          </a:p>
        </p:txBody>
      </p:sp>
      <p:sp>
        <p:nvSpPr>
          <p:cNvPr id="5" name="Footer Placeholder 4"/>
          <p:cNvSpPr>
            <a:spLocks noGrp="1"/>
          </p:cNvSpPr>
          <p:nvPr>
            <p:ph type="ftr" sz="quarter" idx="11"/>
          </p:nvPr>
        </p:nvSpPr>
        <p:spPr>
          <a:xfrm>
            <a:off x="6057900" y="9536113"/>
            <a:ext cx="6172200" cy="547687"/>
          </a:xfrm>
          <a:prstGeom prst="rect">
            <a:avLst/>
          </a:prstGeom>
        </p:spPr>
        <p:txBody>
          <a:bodyPr/>
          <a:lstStyle/>
          <a:p>
            <a:endParaRPr lang="en-US"/>
          </a:p>
        </p:txBody>
      </p:sp>
      <p:sp>
        <p:nvSpPr>
          <p:cNvPr id="6" name="Slide Number Placeholder 5"/>
          <p:cNvSpPr>
            <a:spLocks noGrp="1"/>
          </p:cNvSpPr>
          <p:nvPr>
            <p:ph type="sldNum" sz="quarter" idx="12"/>
          </p:nvPr>
        </p:nvSpPr>
        <p:spPr>
          <a:xfrm>
            <a:off x="12915900" y="9536113"/>
            <a:ext cx="4114800" cy="547687"/>
          </a:xfrm>
          <a:prstGeom prst="rect">
            <a:avLst/>
          </a:prstGeom>
        </p:spPr>
        <p:txBody>
          <a:bodyPr/>
          <a:lstStyle/>
          <a:p>
            <a:fld id="{C6FF1D8F-3DBF-1D48-A4B0-FBE12839CE7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GB" dirty="0"/>
              <a:t>Learning Objective(s)</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99071" y="2678914"/>
            <a:ext cx="6381710" cy="4232766"/>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9258300" y="2738860"/>
            <a:ext cx="7772400" cy="65280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47773"/>
            <a:ext cx="15773400" cy="198865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9683" y="2522134"/>
            <a:ext cx="7736681"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p:cNvSpPr>
            <a:spLocks noGrp="1"/>
          </p:cNvSpPr>
          <p:nvPr>
            <p:ph sz="half" idx="2"/>
          </p:nvPr>
        </p:nvSpPr>
        <p:spPr>
          <a:xfrm>
            <a:off x="1259683" y="3758193"/>
            <a:ext cx="7736681"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9258300" y="2522134"/>
            <a:ext cx="7774782" cy="1236059"/>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p:cNvSpPr>
            <a:spLocks noGrp="1"/>
          </p:cNvSpPr>
          <p:nvPr>
            <p:ph sz="quarter" idx="4"/>
          </p:nvPr>
        </p:nvSpPr>
        <p:spPr>
          <a:xfrm>
            <a:off x="9258300" y="3758193"/>
            <a:ext cx="7774782" cy="552773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906"/>
            <a:ext cx="5898356" cy="2400671"/>
          </a:xfrm>
        </p:spPr>
        <p:txBody>
          <a:bodyPr anchor="b"/>
          <a:lstStyle>
            <a:lvl1pPr>
              <a:defRPr sz="4800"/>
            </a:lvl1pPr>
          </a:lstStyle>
          <a:p>
            <a:r>
              <a:rPr lang="en-GB"/>
              <a:t>Click to edit Master title style</a:t>
            </a:r>
            <a:endParaRPr lang="en-US" dirty="0"/>
          </a:p>
        </p:txBody>
      </p:sp>
      <p:sp>
        <p:nvSpPr>
          <p:cNvPr id="3" name="Content Placeholder 2"/>
          <p:cNvSpPr>
            <a:spLocks noGrp="1"/>
          </p:cNvSpPr>
          <p:nvPr>
            <p:ph idx="1"/>
          </p:nvPr>
        </p:nvSpPr>
        <p:spPr>
          <a:xfrm>
            <a:off x="7774782" y="1481367"/>
            <a:ext cx="9258300" cy="7311566"/>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59683" y="3086576"/>
            <a:ext cx="5898356" cy="5718265"/>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218" y="352679"/>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607218" y="1720569"/>
            <a:ext cx="17073563" cy="7737756"/>
          </a:xfrm>
          <a:prstGeom prst="rect">
            <a:avLst/>
          </a:prstGeom>
          <a:ln>
            <a:noFill/>
          </a:ln>
        </p:spPr>
        <p:txBody>
          <a:bodyPr vert="horz" lIns="91440" tIns="45720" rIns="91440" bIns="45720" rtlCol="0">
            <a:normAutofit/>
          </a:bodyPr>
          <a:lstStyle/>
          <a:p>
            <a:pPr lvl="0"/>
            <a:r>
              <a:rPr lang="en-GB" dirty="0"/>
              <a:t>Click to edit Master text styles</a:t>
            </a:r>
          </a:p>
          <a:p>
            <a:pPr lvl="0"/>
            <a:r>
              <a:rPr lang="en-GB" dirty="0"/>
              <a:t>AAA</a:t>
            </a:r>
          </a:p>
          <a:p>
            <a:pPr lvl="1"/>
            <a:r>
              <a:rPr lang="en-GB" dirty="0"/>
              <a:t>Second level</a:t>
            </a:r>
          </a:p>
          <a:p>
            <a:pPr lvl="2"/>
            <a:r>
              <a:rPr lang="en-GB" dirty="0"/>
              <a:t>Third level</a:t>
            </a:r>
          </a:p>
          <a:p>
            <a:pPr lvl="3"/>
            <a:r>
              <a:rPr lang="en-GB" dirty="0"/>
              <a:t>Fourth level</a:t>
            </a:r>
          </a:p>
          <a:p>
            <a:pPr lvl="4"/>
            <a:r>
              <a:rPr lang="en-GB" dirty="0"/>
              <a:t>Fifth level</a:t>
            </a:r>
          </a:p>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a:p>
            <a:pPr lvl="4"/>
            <a:endParaRPr lang="en-US" dirty="0"/>
          </a:p>
        </p:txBody>
      </p:sp>
      <p:sp>
        <p:nvSpPr>
          <p:cNvPr id="8" name="TextBox 7"/>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
        <p:nvSpPr>
          <p:cNvPr id="20" name="Rectangle 19"/>
          <p:cNvSpPr/>
          <p:nvPr userDrawn="1"/>
        </p:nvSpPr>
        <p:spPr>
          <a:xfrm>
            <a:off x="335755" y="352970"/>
            <a:ext cx="271463" cy="1080000"/>
          </a:xfrm>
          <a:prstGeom prst="rect">
            <a:avLst/>
          </a:prstGeom>
          <a:gradFill flip="none" rotWithShape="1">
            <a:gsLst>
              <a:gs pos="51000">
                <a:srgbClr val="1155CC"/>
              </a:gs>
              <a:gs pos="90000">
                <a:srgbClr val="2EA87D"/>
              </a:gs>
              <a:gs pos="100000">
                <a:srgbClr val="2EA87D"/>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1" y="9781100"/>
            <a:ext cx="18288000" cy="504000"/>
          </a:xfrm>
          <a:prstGeom prst="rect">
            <a:avLst/>
          </a:prstGeom>
          <a:solidFill>
            <a:schemeClr val="bg1">
              <a:lumMod val="85000"/>
              <a:alpha val="29353"/>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4" name="Picture 23"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left)">
                                      <p:cBhvr>
                                        <p:cTn id="18" dur="500"/>
                                        <p:tgtEl>
                                          <p:spTgt spid="3">
                                            <p:txEl>
                                              <p:pRg st="3" end="3"/>
                                            </p:txEl>
                                          </p:spTgt>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left)">
                                      <p:cBhvr>
                                        <p:cTn id="21" dur="500"/>
                                        <p:tgtEl>
                                          <p:spTgt spid="3">
                                            <p:txEl>
                                              <p:pRg st="4" end="4"/>
                                            </p:txEl>
                                          </p:spTgt>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left)">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left)">
                                      <p:cBhvr>
                                        <p:cTn id="29" dur="500"/>
                                        <p:tgtEl>
                                          <p:spTgt spid="3">
                                            <p:txEl>
                                              <p:pRg st="6" end="6"/>
                                            </p:txEl>
                                          </p:spTgt>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left)">
                                      <p:cBhvr>
                                        <p:cTn id="32" dur="500"/>
                                        <p:tgtEl>
                                          <p:spTgt spid="3">
                                            <p:txEl>
                                              <p:pRg st="7" end="7"/>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500"/>
                                        <p:tgtEl>
                                          <p:spTgt spid="3">
                                            <p:txEl>
                                              <p:pRg st="8" end="8"/>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wipe(left)">
                                      <p:cBhvr>
                                        <p:cTn id="38" dur="500"/>
                                        <p:tgtEl>
                                          <p:spTgt spid="3">
                                            <p:txEl>
                                              <p:pRg st="9" end="9"/>
                                            </p:txEl>
                                          </p:spTgt>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wipe(left)">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500"/>
                        <p:tgtEl>
                          <p:spTgt spid="3"/>
                        </p:tgtEl>
                      </p:cBhvr>
                    </p:animEffect>
                  </p:childTnLst>
                </p:cTn>
              </p:par>
            </p:tnLst>
          </p:tmpl>
        </p:tmplLst>
      </p:bldP>
    </p:bldLst>
  </p:timing>
  <p:hf sldNum="0" hdr="0" ftr="0" dt="0"/>
  <p:txStyles>
    <p:titleStyle>
      <a:lvl1pPr marL="0" algn="l" defTabSz="1371600" rtl="0" eaLnBrk="1" latinLnBrk="0" hangingPunct="1">
        <a:lnSpc>
          <a:spcPct val="90000"/>
        </a:lnSpc>
        <a:spcBef>
          <a:spcPct val="0"/>
        </a:spcBef>
        <a:buNone/>
        <a:defRPr sz="5400" kern="1200">
          <a:solidFill>
            <a:srgbClr val="1155CC"/>
          </a:solidFill>
          <a:latin typeface="Arial" panose="020B0604020202020204" pitchFamily="34" charset="0"/>
          <a:ea typeface="+mj-ea"/>
          <a:cs typeface="Arial" panose="020B0604020202020204" pitchFamily="34" charset="0"/>
        </a:defRPr>
      </a:lvl1pPr>
    </p:titleStyle>
    <p:bodyStyle>
      <a:lvl1pPr marL="539750" indent="-360045" algn="l" defTabSz="1371600" rtl="0" eaLnBrk="1" latinLnBrk="0" hangingPunct="1">
        <a:lnSpc>
          <a:spcPct val="100000"/>
        </a:lnSpc>
        <a:spcBef>
          <a:spcPts val="1200"/>
        </a:spcBef>
        <a:spcAft>
          <a:spcPts val="1200"/>
        </a:spcAft>
        <a:buClr>
          <a:srgbClr val="095A82"/>
        </a:buClr>
        <a:buSzPct val="100000"/>
        <a:buFontTx/>
        <a:buBlip>
          <a:blip r:embed="rId15"/>
        </a:buBlip>
        <a:defRPr sz="2400" kern="1200">
          <a:solidFill>
            <a:srgbClr val="404040"/>
          </a:solidFill>
          <a:latin typeface="Arial" panose="020B0604020202020204" pitchFamily="34" charset="0"/>
          <a:ea typeface="+mn-ea"/>
          <a:cs typeface="Arial" panose="020B0604020202020204" pitchFamily="34" charset="0"/>
        </a:defRPr>
      </a:lvl1pPr>
      <a:lvl2pPr marL="10287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2pPr>
      <a:lvl3pPr marL="17145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3pPr>
      <a:lvl4pPr marL="24003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4pPr>
      <a:lvl5pPr marL="3086100" indent="-342900" algn="l" defTabSz="1371600" rtl="0" eaLnBrk="1" latinLnBrk="0" hangingPunct="1">
        <a:lnSpc>
          <a:spcPct val="90000"/>
        </a:lnSpc>
        <a:spcBef>
          <a:spcPts val="750"/>
        </a:spcBef>
        <a:buClr>
          <a:srgbClr val="1155CC"/>
        </a:buClr>
        <a:buFont typeface="Arial" panose="020B0604020202020204" pitchFamily="34" charset="0"/>
        <a:buChar char="•"/>
        <a:defRPr sz="2400" kern="1200">
          <a:solidFill>
            <a:srgbClr val="404040"/>
          </a:solidFill>
          <a:latin typeface="Arial" panose="020B0604020202020204" pitchFamily="34" charset="0"/>
          <a:ea typeface="+mn-ea"/>
          <a:cs typeface="Arial" panose="020B0604020202020204" pitchFamily="34"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85000"/>
          </a:schemeClr>
        </a:solidFill>
        <a:effectLst/>
      </p:bgPr>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921543" y="4167442"/>
            <a:ext cx="17073563" cy="1080000"/>
          </a:xfrm>
          <a:prstGeom prst="rect">
            <a:avLst/>
          </a:prstGeom>
          <a:gradFill flip="none" rotWithShape="1">
            <a:gsLst>
              <a:gs pos="0">
                <a:schemeClr val="bg1">
                  <a:lumMod val="85000"/>
                </a:schemeClr>
              </a:gs>
              <a:gs pos="3000">
                <a:schemeClr val="bg1">
                  <a:alpha val="50000"/>
                </a:schemeClr>
              </a:gs>
              <a:gs pos="0">
                <a:schemeClr val="bg1">
                  <a:lumMod val="85000"/>
                </a:schemeClr>
              </a:gs>
            </a:gsLst>
            <a:lin ang="0" scaled="1"/>
            <a:tileRect/>
          </a:gradFill>
        </p:spPr>
        <p:txBody>
          <a:bodyPr vert="horz" lIns="91440" tIns="45720" rIns="91440" bIns="45720" rtlCol="0" anchor="ctr">
            <a:normAutofit/>
          </a:bodyPr>
          <a:lstStyle/>
          <a:p>
            <a:r>
              <a:rPr lang="en-GB" dirty="0"/>
              <a:t>Click to edit Master title style</a:t>
            </a:r>
            <a:endParaRPr lang="en-US" dirty="0"/>
          </a:p>
        </p:txBody>
      </p:sp>
      <p:pic>
        <p:nvPicPr>
          <p:cNvPr id="12" name="Picture 11" descr="A blue and black logo&#10;&#10;Description automatically generated"/>
          <p:cNvPicPr>
            <a:picLocks noChangeAspect="1"/>
          </p:cNvPicPr>
          <p:nvPr userDrawn="1"/>
        </p:nvPicPr>
        <p:blipFill>
          <a:blip r:embed="rId14"/>
          <a:stretch>
            <a:fillRect/>
          </a:stretch>
        </p:blipFill>
        <p:spPr>
          <a:xfrm>
            <a:off x="335755" y="9879213"/>
            <a:ext cx="1460619" cy="409375"/>
          </a:xfrm>
          <a:prstGeom prst="rect">
            <a:avLst/>
          </a:prstGeom>
        </p:spPr>
      </p:pic>
      <p:sp>
        <p:nvSpPr>
          <p:cNvPr id="13" name="TextBox 12"/>
          <p:cNvSpPr txBox="1"/>
          <p:nvPr userDrawn="1"/>
        </p:nvSpPr>
        <p:spPr>
          <a:xfrm>
            <a:off x="12882242" y="9879212"/>
            <a:ext cx="4948558" cy="307777"/>
          </a:xfrm>
          <a:prstGeom prst="rect">
            <a:avLst/>
          </a:prstGeom>
          <a:noFill/>
        </p:spPr>
        <p:txBody>
          <a:bodyPr wrap="square">
            <a:spAutoFit/>
          </a:bodyPr>
          <a:lstStyle/>
          <a:p>
            <a:r>
              <a:rPr lang="en-IN" sz="1400" dirty="0">
                <a:solidFill>
                  <a:srgbClr val="404040"/>
                </a:solidFill>
                <a:latin typeface="Arial" panose="020B0604020202020204" pitchFamily="34" charset="0"/>
                <a:cs typeface="Arial" panose="020B0604020202020204" pitchFamily="34" charset="0"/>
              </a:rPr>
              <a:t>© Brain4ce Education Solutions </a:t>
            </a:r>
            <a:r>
              <a:rPr lang="en-IN" sz="1400" dirty="0" err="1">
                <a:solidFill>
                  <a:srgbClr val="404040"/>
                </a:solidFill>
                <a:latin typeface="Arial" panose="020B0604020202020204" pitchFamily="34" charset="0"/>
                <a:cs typeface="Arial" panose="020B0604020202020204" pitchFamily="34" charset="0"/>
              </a:rPr>
              <a:t>Pvt.</a:t>
            </a:r>
            <a:r>
              <a:rPr lang="en-IN" sz="1400" dirty="0">
                <a:solidFill>
                  <a:srgbClr val="404040"/>
                </a:solidFill>
                <a:latin typeface="Arial" panose="020B0604020202020204" pitchFamily="34" charset="0"/>
                <a:cs typeface="Arial" panose="020B0604020202020204" pitchFamily="34" charset="0"/>
              </a:rPr>
              <a:t> Ltd. All rights reserved.</a:t>
            </a:r>
            <a:endParaRPr lang="en-US" sz="1400" dirty="0">
              <a:solidFill>
                <a:srgbClr val="404040"/>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hf sldNum="0" hdr="0" ftr="0" dt="0"/>
  <p:txStyles>
    <p:titleStyle>
      <a:lvl1pPr algn="ctr" defTabSz="914400" rtl="0" eaLnBrk="1" latinLnBrk="0" hangingPunct="1">
        <a:lnSpc>
          <a:spcPct val="90000"/>
        </a:lnSpc>
        <a:spcBef>
          <a:spcPct val="0"/>
        </a:spcBef>
        <a:buNone/>
        <a:defRPr sz="5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A4E1-C2B3-6AD4-9CCC-57A280A690DA}"/>
              </a:ext>
            </a:extLst>
          </p:cNvPr>
          <p:cNvSpPr>
            <a:spLocks noGrp="1"/>
          </p:cNvSpPr>
          <p:nvPr>
            <p:ph type="ctrTitle"/>
          </p:nvPr>
        </p:nvSpPr>
        <p:spPr>
          <a:xfrm>
            <a:off x="3709066" y="5640928"/>
            <a:ext cx="10744199" cy="2271712"/>
          </a:xfrm>
          <a:noFill/>
        </p:spPr>
        <p:txBody>
          <a:bodyPr anchor="ctr">
            <a:normAutofit/>
          </a:bodyPr>
          <a:lstStyle/>
          <a:p>
            <a:r>
              <a:rPr lang="en-US" sz="4800" b="1" dirty="0">
                <a:solidFill>
                  <a:schemeClr val="bg1"/>
                </a:solidFill>
              </a:rPr>
              <a:t>Programming with Golang</a:t>
            </a:r>
          </a:p>
        </p:txBody>
      </p:sp>
      <p:pic>
        <p:nvPicPr>
          <p:cNvPr id="3" name="Picture 2" descr="Cartoon blue cartoon characters next to a computer server&#10;&#10;Description automatically generated with medium confidence">
            <a:extLst>
              <a:ext uri="{FF2B5EF4-FFF2-40B4-BE49-F238E27FC236}">
                <a16:creationId xmlns:a16="http://schemas.microsoft.com/office/drawing/2014/main" id="{55C00E38-8C06-96F3-886F-8AC2109FB05E}"/>
              </a:ext>
            </a:extLst>
          </p:cNvPr>
          <p:cNvPicPr>
            <a:picLocks noChangeAspect="1"/>
          </p:cNvPicPr>
          <p:nvPr/>
        </p:nvPicPr>
        <p:blipFill>
          <a:blip r:embed="rId2"/>
          <a:stretch>
            <a:fillRect/>
          </a:stretch>
        </p:blipFill>
        <p:spPr>
          <a:xfrm>
            <a:off x="7555924" y="1889436"/>
            <a:ext cx="2923390" cy="2855404"/>
          </a:xfrm>
          <a:prstGeom prst="rect">
            <a:avLst/>
          </a:prstGeom>
        </p:spPr>
      </p:pic>
    </p:spTree>
    <p:extLst>
      <p:ext uri="{BB962C8B-B14F-4D97-AF65-F5344CB8AC3E}">
        <p14:creationId xmlns:p14="http://schemas.microsoft.com/office/powerpoint/2010/main" val="87664239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Arrays (contd.)</a:t>
            </a:r>
          </a:p>
        </p:txBody>
      </p:sp>
      <p:sp>
        <p:nvSpPr>
          <p:cNvPr id="3" name="Rectangle: Rounded Corners 2"/>
          <p:cNvSpPr/>
          <p:nvPr/>
        </p:nvSpPr>
        <p:spPr bwMode="auto">
          <a:xfrm>
            <a:off x="607218" y="3904344"/>
            <a:ext cx="11146972" cy="5660570"/>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func</a:t>
            </a:r>
            <a:r>
              <a:rPr lang="en-US" sz="2400" dirty="0">
                <a:solidFill>
                  <a:srgbClr val="404040"/>
                </a:solidFill>
                <a:latin typeface="Consolas" panose="020B0609020204030204" pitchFamily="49" charset="0"/>
                <a:cs typeface="Arial" panose="020B0604020202020204" pitchFamily="34" charset="0"/>
                <a:sym typeface="Arial" panose="020B0604020202020204"/>
              </a:rPr>
              <a:t>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numbers := [5]int{1, 2, 3, 4, 5}</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for </a:t>
            </a:r>
            <a:r>
              <a:rPr lang="en-US" sz="2400" dirty="0" err="1">
                <a:solidFill>
                  <a:srgbClr val="404040"/>
                </a:solidFill>
                <a:latin typeface="Consolas" panose="020B0609020204030204" pitchFamily="49" charset="0"/>
                <a:cs typeface="Arial" panose="020B0604020202020204" pitchFamily="34" charset="0"/>
                <a:sym typeface="Arial" panose="020B0604020202020204"/>
              </a:rPr>
              <a:t>i</a:t>
            </a:r>
            <a:r>
              <a:rPr lang="en-US" sz="2400" dirty="0">
                <a:solidFill>
                  <a:srgbClr val="404040"/>
                </a:solidFill>
                <a:latin typeface="Consolas" panose="020B0609020204030204" pitchFamily="49" charset="0"/>
                <a:cs typeface="Arial" panose="020B0604020202020204" pitchFamily="34" charset="0"/>
                <a:sym typeface="Arial" panose="020B0604020202020204"/>
              </a:rPr>
              <a:t> := 0; </a:t>
            </a:r>
            <a:r>
              <a:rPr lang="en-US" sz="2400" dirty="0" err="1">
                <a:solidFill>
                  <a:srgbClr val="404040"/>
                </a:solidFill>
                <a:latin typeface="Consolas" panose="020B0609020204030204" pitchFamily="49" charset="0"/>
                <a:cs typeface="Arial" panose="020B0604020202020204" pitchFamily="34" charset="0"/>
                <a:sym typeface="Arial" panose="020B0604020202020204"/>
              </a:rPr>
              <a:t>i</a:t>
            </a:r>
            <a:r>
              <a:rPr lang="en-US" sz="2400" dirty="0">
                <a:solidFill>
                  <a:srgbClr val="404040"/>
                </a:solidFill>
                <a:latin typeface="Consolas" panose="020B0609020204030204" pitchFamily="49" charset="0"/>
                <a:cs typeface="Arial" panose="020B0604020202020204" pitchFamily="34" charset="0"/>
                <a:sym typeface="Arial" panose="020B0604020202020204"/>
              </a:rPr>
              <a:t> &lt;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len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 </a:t>
            </a:r>
            <a:r>
              <a:rPr lang="en-US" sz="2400" dirty="0" err="1">
                <a:solidFill>
                  <a:srgbClr val="404040"/>
                </a:solidFill>
                <a:latin typeface="Consolas" panose="020B0609020204030204" pitchFamily="49" charset="0"/>
                <a:cs typeface="Arial" panose="020B0604020202020204" pitchFamily="34" charset="0"/>
                <a:sym typeface="Arial" panose="020B0604020202020204"/>
              </a:rPr>
              <a:t>i</a:t>
            </a: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a:t>
            </a:r>
            <a:r>
              <a:rPr lang="en-US" sz="2400" dirty="0" err="1">
                <a:solidFill>
                  <a:srgbClr val="404040"/>
                </a:solidFill>
                <a:latin typeface="Consolas" panose="020B0609020204030204" pitchFamily="49" charset="0"/>
                <a:cs typeface="Arial" panose="020B0604020202020204" pitchFamily="34" charset="0"/>
                <a:sym typeface="Arial" panose="020B0604020202020204"/>
              </a:rPr>
              <a:t>i</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6" name="Rectangle: Rounded Corners 5"/>
          <p:cNvSpPr/>
          <p:nvPr/>
        </p:nvSpPr>
        <p:spPr bwMode="auto">
          <a:xfrm>
            <a:off x="4732903" y="3464405"/>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62857" y="2178416"/>
            <a:ext cx="17073563" cy="593814"/>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Iterating through an Array: </a:t>
            </a:r>
            <a:r>
              <a:rPr lang="en-US" sz="2400" dirty="0">
                <a:solidFill>
                  <a:schemeClr val="tx1">
                    <a:lumMod val="65000"/>
                    <a:lumOff val="35000"/>
                  </a:schemeClr>
                </a:solidFill>
                <a:latin typeface="Arial" panose="020B0604020202020204" pitchFamily="34" charset="0"/>
                <a:cs typeface="Arial" panose="020B0604020202020204" pitchFamily="34" charset="0"/>
              </a:rPr>
              <a:t>You can use a </a:t>
            </a:r>
            <a:r>
              <a:rPr lang="en-US" sz="2400" b="1" dirty="0">
                <a:solidFill>
                  <a:schemeClr val="tx1">
                    <a:lumMod val="65000"/>
                    <a:lumOff val="35000"/>
                  </a:schemeClr>
                </a:solidFill>
                <a:latin typeface="Arial" panose="020B0604020202020204" pitchFamily="34" charset="0"/>
                <a:cs typeface="Arial" panose="020B0604020202020204" pitchFamily="34" charset="0"/>
              </a:rPr>
              <a:t>for </a:t>
            </a:r>
            <a:r>
              <a:rPr lang="en-US" sz="2400" dirty="0">
                <a:solidFill>
                  <a:schemeClr val="tx1">
                    <a:lumMod val="65000"/>
                    <a:lumOff val="35000"/>
                  </a:schemeClr>
                </a:solidFill>
                <a:latin typeface="Arial" panose="020B0604020202020204" pitchFamily="34" charset="0"/>
                <a:cs typeface="Arial" panose="020B0604020202020204" pitchFamily="34" charset="0"/>
              </a:rPr>
              <a:t>loop to iterate through the elements of an array.</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A4B2C014-9821-0CA5-04C1-2D69208EE8D2}"/>
              </a:ext>
            </a:extLst>
          </p:cNvPr>
          <p:cNvSpPr/>
          <p:nvPr/>
        </p:nvSpPr>
        <p:spPr bwMode="auto">
          <a:xfrm>
            <a:off x="13990578" y="4279096"/>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
        <p:nvSpPr>
          <p:cNvPr id="10" name="Rectangle: Rounded Corners 9">
            <a:extLst>
              <a:ext uri="{FF2B5EF4-FFF2-40B4-BE49-F238E27FC236}">
                <a16:creationId xmlns:a16="http://schemas.microsoft.com/office/drawing/2014/main" id="{4AECEEFE-C32C-B409-41CF-582761CCAFC0}"/>
              </a:ext>
            </a:extLst>
          </p:cNvPr>
          <p:cNvSpPr/>
          <p:nvPr/>
        </p:nvSpPr>
        <p:spPr bwMode="auto">
          <a:xfrm>
            <a:off x="13851503" y="4707915"/>
            <a:ext cx="3173753" cy="40534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3</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4</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5</a:t>
            </a:r>
          </a:p>
        </p:txBody>
      </p:sp>
    </p:spTree>
    <p:extLst>
      <p:ext uri="{BB962C8B-B14F-4D97-AF65-F5344CB8AC3E}">
        <p14:creationId xmlns:p14="http://schemas.microsoft.com/office/powerpoint/2010/main" val="31711950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 in Functions</a:t>
            </a: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389504" y="2079874"/>
            <a:ext cx="14920687" cy="294971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2"/>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Arrays are passed to functions by value. </a:t>
            </a:r>
          </a:p>
          <a:p>
            <a:pPr marL="539750" lvl="1" indent="-360045" fontAlgn="base">
              <a:spcBef>
                <a:spcPts val="1200"/>
              </a:spcBef>
              <a:spcAft>
                <a:spcPts val="1200"/>
              </a:spcAft>
              <a:buClr>
                <a:srgbClr val="095A82"/>
              </a:buClr>
              <a:buSzPct val="100000"/>
              <a:buBlip>
                <a:blip r:embed="rId2"/>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This means when you pass an array to a function, a copy of the array is created, and any modifications made to the array inside the function do not affect the original array. </a:t>
            </a:r>
          </a:p>
          <a:p>
            <a:pPr marL="539750" lvl="1" indent="-360045" fontAlgn="base">
              <a:spcBef>
                <a:spcPts val="1200"/>
              </a:spcBef>
              <a:spcAft>
                <a:spcPts val="1200"/>
              </a:spcAft>
              <a:buClr>
                <a:srgbClr val="095A82"/>
              </a:buClr>
              <a:buSzPct val="100000"/>
              <a:buBlip>
                <a:blip r:embed="rId2"/>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If you want to modify the original array from within a function, you should pass a pointer to the array.</a:t>
            </a:r>
          </a:p>
        </p:txBody>
      </p:sp>
      <p:sp>
        <p:nvSpPr>
          <p:cNvPr id="5" name="Rectangle: Rounded Corners 4">
            <a:extLst>
              <a:ext uri="{FF2B5EF4-FFF2-40B4-BE49-F238E27FC236}">
                <a16:creationId xmlns:a16="http://schemas.microsoft.com/office/drawing/2014/main" id="{12A643BC-0FD8-E790-7A2A-97C26E3A3AA1}"/>
              </a:ext>
            </a:extLst>
          </p:cNvPr>
          <p:cNvSpPr/>
          <p:nvPr/>
        </p:nvSpPr>
        <p:spPr bwMode="auto">
          <a:xfrm>
            <a:off x="607218" y="6107589"/>
            <a:ext cx="13805467" cy="1817212"/>
          </a:xfrm>
          <a:prstGeom prst="roundRect">
            <a:avLst/>
          </a:prstGeom>
          <a:solidFill>
            <a:schemeClr val="accent6">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Arrays are useful for scenarios where you have a fixed number of elements, such as days of the week or months of the year. However, in many cases, slices are preferred over arrays due to their dynamic nature and flexibility. Slices can be thought of as more versatile versions of arrays.</a:t>
            </a:r>
          </a:p>
        </p:txBody>
      </p:sp>
      <p:sp>
        <p:nvSpPr>
          <p:cNvPr id="7" name="Rectangle: Rounded Corners 6">
            <a:extLst>
              <a:ext uri="{FF2B5EF4-FFF2-40B4-BE49-F238E27FC236}">
                <a16:creationId xmlns:a16="http://schemas.microsoft.com/office/drawing/2014/main" id="{492992D0-584D-B20F-059B-EB76CB9DC45F}"/>
              </a:ext>
            </a:extLst>
          </p:cNvPr>
          <p:cNvSpPr/>
          <p:nvPr/>
        </p:nvSpPr>
        <p:spPr bwMode="auto">
          <a:xfrm>
            <a:off x="792275" y="5587823"/>
            <a:ext cx="2328297" cy="51976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NOTE</a:t>
            </a:r>
          </a:p>
        </p:txBody>
      </p:sp>
    </p:spTree>
    <p:extLst>
      <p:ext uri="{BB962C8B-B14F-4D97-AF65-F5344CB8AC3E}">
        <p14:creationId xmlns:p14="http://schemas.microsoft.com/office/powerpoint/2010/main" val="31228381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 Example - I</a:t>
            </a:r>
          </a:p>
        </p:txBody>
      </p:sp>
      <p:sp>
        <p:nvSpPr>
          <p:cNvPr id="3" name="Rectangle: Rounded Corners 2"/>
          <p:cNvSpPr/>
          <p:nvPr/>
        </p:nvSpPr>
        <p:spPr bwMode="auto">
          <a:xfrm>
            <a:off x="435428" y="2464498"/>
            <a:ext cx="10421258" cy="724555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func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var numbers [3]int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numbers[0] = 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numbers[1] = 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numbers[2] = 3</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("Array elements:")</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(numbers[0])</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(numbers[2])}</a:t>
            </a:r>
          </a:p>
        </p:txBody>
      </p:sp>
      <p:sp>
        <p:nvSpPr>
          <p:cNvPr id="5" name="Rectangle: Rounded Corners 4"/>
          <p:cNvSpPr/>
          <p:nvPr/>
        </p:nvSpPr>
        <p:spPr bwMode="auto">
          <a:xfrm>
            <a:off x="11518171" y="3485883"/>
            <a:ext cx="5768344" cy="268268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Array elements:</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1</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2</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3</a:t>
            </a:r>
          </a:p>
        </p:txBody>
      </p:sp>
      <p:sp>
        <p:nvSpPr>
          <p:cNvPr id="6" name="Rectangle: Rounded Corners 5"/>
          <p:cNvSpPr/>
          <p:nvPr/>
        </p:nvSpPr>
        <p:spPr bwMode="auto">
          <a:xfrm>
            <a:off x="7044278" y="2464498"/>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7" name="Rectangle: Rounded Corners 6"/>
          <p:cNvSpPr/>
          <p:nvPr/>
        </p:nvSpPr>
        <p:spPr bwMode="auto">
          <a:xfrm>
            <a:off x="12930957" y="3034667"/>
            <a:ext cx="304436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2119086" y="1619514"/>
            <a:ext cx="14632780" cy="65814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example illustrates creating an array using </a:t>
            </a:r>
            <a:r>
              <a:rPr lang="en-US" sz="2400" b="1" dirty="0">
                <a:solidFill>
                  <a:schemeClr val="tx1">
                    <a:lumMod val="65000"/>
                    <a:lumOff val="35000"/>
                  </a:schemeClr>
                </a:solidFill>
                <a:latin typeface="Arial" panose="020B0604020202020204" pitchFamily="34" charset="0"/>
                <a:cs typeface="Arial" panose="020B0604020202020204" pitchFamily="34" charset="0"/>
              </a:rPr>
              <a:t>var</a:t>
            </a:r>
            <a:r>
              <a:rPr lang="en-US" sz="2400" dirty="0">
                <a:solidFill>
                  <a:schemeClr val="tx1">
                    <a:lumMod val="65000"/>
                    <a:lumOff val="35000"/>
                  </a:schemeClr>
                </a:solidFill>
                <a:latin typeface="Arial" panose="020B0604020202020204" pitchFamily="34" charset="0"/>
                <a:cs typeface="Arial" panose="020B0604020202020204" pitchFamily="34" charset="0"/>
              </a:rPr>
              <a:t> keyword.</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9580191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 Example - II</a:t>
            </a:r>
          </a:p>
        </p:txBody>
      </p:sp>
      <p:sp>
        <p:nvSpPr>
          <p:cNvPr id="3" name="Rectangle: Rounded Corners 2"/>
          <p:cNvSpPr/>
          <p:nvPr/>
        </p:nvSpPr>
        <p:spPr bwMode="auto">
          <a:xfrm>
            <a:off x="435428" y="3550577"/>
            <a:ext cx="10421258" cy="576759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package main</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import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fmt</a:t>
            </a:r>
            <a:r>
              <a:rPr lang="en-US" sz="2400" dirty="0">
                <a:solidFill>
                  <a:srgbClr val="404040"/>
                </a:solidFill>
                <a:latin typeface="Consolas" panose="020B0609020204030204" pitchFamily="49" charset="0"/>
                <a:cs typeface="Arial" panose="020B0604020202020204" pitchFamily="34" charset="0"/>
                <a:sym typeface="Arial" panose="020B0604020202020204"/>
              </a:rPr>
              <a:t>"</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func main()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arr:= [4]string{"Welcome", "to", "the", "Course"}</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("Elements of the array:")</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for i:= 0; i &lt; 3; i++ {</a:t>
            </a:r>
          </a:p>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fmt.Println</a:t>
            </a:r>
            <a:r>
              <a:rPr lang="en-US" sz="2400" dirty="0">
                <a:solidFill>
                  <a:srgbClr val="404040"/>
                </a:solidFill>
                <a:latin typeface="Consolas" panose="020B0609020204030204" pitchFamily="49" charset="0"/>
                <a:cs typeface="Arial" panose="020B0604020202020204" pitchFamily="34" charset="0"/>
                <a:sym typeface="Arial" panose="020B0604020202020204"/>
              </a:rPr>
              <a:t>(arr[i]) }</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a:t>
            </a:r>
          </a:p>
        </p:txBody>
      </p:sp>
      <p:sp>
        <p:nvSpPr>
          <p:cNvPr id="5" name="Rectangle: Rounded Corners 4"/>
          <p:cNvSpPr/>
          <p:nvPr/>
        </p:nvSpPr>
        <p:spPr bwMode="auto">
          <a:xfrm>
            <a:off x="11518170" y="3485883"/>
            <a:ext cx="5869941" cy="3582574"/>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Elements of the array:</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Welcome</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to</a:t>
            </a: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t</a:t>
            </a:r>
            <a:r>
              <a:rPr lang="en-US" sz="2400">
                <a:solidFill>
                  <a:srgbClr val="404040"/>
                </a:solidFill>
                <a:latin typeface="Consolas" panose="020B0609020204030204" pitchFamily="49" charset="0"/>
                <a:cs typeface="Arial" panose="020B0604020202020204" pitchFamily="34" charset="0"/>
                <a:sym typeface="Arial" panose="020B0604020202020204"/>
              </a:rPr>
              <a:t>he</a:t>
            </a: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Course</a:t>
            </a:r>
          </a:p>
        </p:txBody>
      </p:sp>
      <p:sp>
        <p:nvSpPr>
          <p:cNvPr id="6" name="Rectangle: Rounded Corners 5"/>
          <p:cNvSpPr/>
          <p:nvPr/>
        </p:nvSpPr>
        <p:spPr bwMode="auto">
          <a:xfrm>
            <a:off x="4212770" y="3116331"/>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7" name="Rectangle: Rounded Corners 6"/>
          <p:cNvSpPr/>
          <p:nvPr/>
        </p:nvSpPr>
        <p:spPr bwMode="auto">
          <a:xfrm>
            <a:off x="12930957" y="3034667"/>
            <a:ext cx="3044369"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Output</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1973944" y="1896365"/>
            <a:ext cx="13645870"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example illustrates creating an array using shorthand declaration and accessing the elements of the array using for loop.</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14862483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Points about Arrays</a:t>
            </a:r>
          </a:p>
        </p:txBody>
      </p:sp>
      <p:sp>
        <p:nvSpPr>
          <p:cNvPr id="5" name="Rectangle: Rounded Corners 4"/>
          <p:cNvSpPr/>
          <p:nvPr/>
        </p:nvSpPr>
        <p:spPr>
          <a:xfrm>
            <a:off x="607218" y="2343410"/>
            <a:ext cx="11841149" cy="1482794"/>
          </a:xfrm>
          <a:prstGeom prst="roundRect">
            <a:avLst>
              <a:gd name="adj" fmla="val 19465"/>
            </a:avLst>
          </a:prstGeom>
          <a:solidFill>
            <a:srgbClr val="F7931F">
              <a:lumMod val="60000"/>
              <a:lumOff val="40000"/>
              <a:alpha val="66000"/>
            </a:srgbClr>
          </a:solidFill>
          <a:ln w="12700" cap="flat" cmpd="sng" algn="ctr">
            <a:noFill/>
            <a:prstDash val="solid"/>
            <a:miter lim="800000"/>
          </a:ln>
          <a:effectLst/>
        </p:spPr>
        <p:txBody>
          <a:bodyPr rtlCol="0" anchor="ctr"/>
          <a:lstStyle/>
          <a:p>
            <a:pPr marL="179705" lvl="1"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In an array, you are allowed to iterate over the range of the elements of the array.</a:t>
            </a:r>
          </a:p>
        </p:txBody>
      </p:sp>
      <p:sp>
        <p:nvSpPr>
          <p:cNvPr id="7" name="Rectangle: Rounded Corners 6"/>
          <p:cNvSpPr/>
          <p:nvPr/>
        </p:nvSpPr>
        <p:spPr>
          <a:xfrm>
            <a:off x="5839631" y="4490364"/>
            <a:ext cx="11841150" cy="1483200"/>
          </a:xfrm>
          <a:prstGeom prst="roundRect">
            <a:avLst>
              <a:gd name="adj" fmla="val 19465"/>
            </a:avLst>
          </a:prstGeom>
          <a:solidFill>
            <a:srgbClr val="4CC1EF">
              <a:lumMod val="60000"/>
              <a:lumOff val="40000"/>
              <a:alpha val="66000"/>
            </a:srgb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In Go language, an array is of value type not of reference type. So, when the array is assigned to a new variable, then the changes made in the new variable do not affect the original array.</a:t>
            </a:r>
          </a:p>
        </p:txBody>
      </p:sp>
      <p:sp>
        <p:nvSpPr>
          <p:cNvPr id="4" name="Rectangle: Rounded Corners 3">
            <a:extLst>
              <a:ext uri="{FF2B5EF4-FFF2-40B4-BE49-F238E27FC236}">
                <a16:creationId xmlns:a16="http://schemas.microsoft.com/office/drawing/2014/main" id="{681144A8-65FF-E214-5D54-BF7EDE2F76F6}"/>
              </a:ext>
            </a:extLst>
          </p:cNvPr>
          <p:cNvSpPr/>
          <p:nvPr/>
        </p:nvSpPr>
        <p:spPr>
          <a:xfrm>
            <a:off x="607219" y="6637724"/>
            <a:ext cx="11841148" cy="1483200"/>
          </a:xfrm>
          <a:prstGeom prst="roundRect">
            <a:avLst>
              <a:gd name="adj" fmla="val 19465"/>
            </a:avLst>
          </a:prstGeom>
          <a:solidFill>
            <a:schemeClr val="accent6">
              <a:lumMod val="60000"/>
              <a:lumOff val="40000"/>
              <a:alpha val="66000"/>
            </a:schemeClr>
          </a:solidFill>
          <a:ln w="12700" cap="flat" cmpd="sng" algn="ctr">
            <a:noFill/>
            <a:prstDash val="solid"/>
            <a:miter lim="800000"/>
          </a:ln>
          <a:effectLst/>
        </p:spPr>
        <p:txBody>
          <a:bodyPr rtlCol="0" anchor="ctr"/>
          <a:lstStyle/>
          <a:p>
            <a:pPr lvl="0" defTabSz="914400">
              <a:defRPr/>
            </a:pPr>
            <a:r>
              <a:rPr lang="en-US" sz="2400" noProof="1">
                <a:solidFill>
                  <a:srgbClr val="404040"/>
                </a:solidFill>
                <a:latin typeface="Arial" panose="020B0604020202020204" pitchFamily="34" charset="0"/>
                <a:cs typeface="Arial" panose="020B0604020202020204" pitchFamily="34" charset="0"/>
              </a:rPr>
              <a:t>In an array, if the element type of the array is comparable, then the array type is also comparable. So, we can directly compare two arrays using == operator.</a:t>
            </a:r>
          </a:p>
        </p:txBody>
      </p:sp>
    </p:spTree>
    <p:extLst>
      <p:ext uri="{BB962C8B-B14F-4D97-AF65-F5344CB8AC3E}">
        <p14:creationId xmlns:p14="http://schemas.microsoft.com/office/powerpoint/2010/main" val="14601211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Summary</a:t>
            </a:r>
          </a:p>
        </p:txBody>
      </p:sp>
      <p:sp>
        <p:nvSpPr>
          <p:cNvPr id="7" name="Content Placeholder 6"/>
          <p:cNvSpPr>
            <a:spLocks noGrp="1"/>
          </p:cNvSpPr>
          <p:nvPr>
            <p:ph idx="1"/>
          </p:nvPr>
        </p:nvSpPr>
        <p:spPr/>
        <p:txBody>
          <a:bodyPr/>
          <a:lstStyle/>
          <a:p>
            <a:pPr marL="179705" indent="0">
              <a:buNone/>
            </a:pPr>
            <a:r>
              <a:rPr lang="en-US" dirty="0"/>
              <a:t>In this lesson, you have learned to:</a:t>
            </a:r>
          </a:p>
          <a:p>
            <a:r>
              <a:rPr lang="en-US" dirty="0"/>
              <a:t>Use arrays in Go programming</a:t>
            </a:r>
            <a:endParaRPr lang="en-I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sp>
        <p:nvSpPr>
          <p:cNvPr id="46" name="Text Box 1"/>
          <p:cNvSpPr txBox="1"/>
          <p:nvPr/>
        </p:nvSpPr>
        <p:spPr>
          <a:xfrm>
            <a:off x="0" y="4146549"/>
            <a:ext cx="18286093" cy="1938992"/>
          </a:xfrm>
          <a:prstGeom prst="rect">
            <a:avLst/>
          </a:prstGeom>
          <a:noFill/>
        </p:spPr>
        <p:txBody>
          <a:bodyPr wrap="square" rtlCol="0">
            <a:spAutoFit/>
          </a:bodyPr>
          <a:lstStyle/>
          <a:p>
            <a:pPr algn="ctr"/>
            <a:r>
              <a:rPr lang="en-US" sz="6000" b="1" dirty="0">
                <a:solidFill>
                  <a:schemeClr val="bg1"/>
                </a:solidFill>
                <a:latin typeface="Arial" panose="020B0604020202020204" pitchFamily="34" charset="0"/>
                <a:cs typeface="Arial" panose="020B0604020202020204" pitchFamily="34" charset="0"/>
              </a:rPr>
              <a:t>Module 2: </a:t>
            </a:r>
          </a:p>
          <a:p>
            <a:pPr algn="ctr"/>
            <a:r>
              <a:rPr lang="en-US" sz="6000" b="1" dirty="0">
                <a:solidFill>
                  <a:schemeClr val="bg1"/>
                </a:solidFill>
                <a:latin typeface="Arial" panose="020B0604020202020204" pitchFamily="34" charset="0"/>
                <a:cs typeface="Arial" panose="020B0604020202020204" pitchFamily="34" charset="0"/>
              </a:rPr>
              <a:t>Core Go Concepts</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6" y="794"/>
            <a:ext cx="18292763" cy="10287000"/>
          </a:xfrm>
          <a:prstGeom prst="rect">
            <a:avLst/>
          </a:prstGeom>
        </p:spPr>
      </p:pic>
      <p:pic>
        <p:nvPicPr>
          <p:cNvPr id="5" name="Picture 4"/>
          <p:cNvPicPr>
            <a:picLocks noChangeAspect="1"/>
          </p:cNvPicPr>
          <p:nvPr/>
        </p:nvPicPr>
        <p:blipFill>
          <a:blip r:embed="rId3"/>
          <a:stretch>
            <a:fillRect/>
          </a:stretch>
        </p:blipFill>
        <p:spPr>
          <a:xfrm>
            <a:off x="10003897" y="4260251"/>
            <a:ext cx="6493331" cy="842429"/>
          </a:xfrm>
          <a:prstGeom prst="rect">
            <a:avLst/>
          </a:prstGeom>
        </p:spPr>
      </p:pic>
      <p:pic>
        <p:nvPicPr>
          <p:cNvPr id="6" name="Picture 5"/>
          <p:cNvPicPr>
            <a:picLocks noChangeAspect="1"/>
          </p:cNvPicPr>
          <p:nvPr/>
        </p:nvPicPr>
        <p:blipFill>
          <a:blip r:embed="rId3"/>
          <a:stretch>
            <a:fillRect/>
          </a:stretch>
        </p:blipFill>
        <p:spPr>
          <a:xfrm>
            <a:off x="10003898" y="5233458"/>
            <a:ext cx="6493331" cy="842010"/>
          </a:xfrm>
          <a:prstGeom prst="rect">
            <a:avLst/>
          </a:prstGeom>
        </p:spPr>
      </p:pic>
      <p:sp>
        <p:nvSpPr>
          <p:cNvPr id="8" name="TextBox 7"/>
          <p:cNvSpPr txBox="1"/>
          <p:nvPr/>
        </p:nvSpPr>
        <p:spPr>
          <a:xfrm>
            <a:off x="10192199" y="4471574"/>
            <a:ext cx="6226814" cy="484748"/>
          </a:xfrm>
          <a:prstGeom prst="rect">
            <a:avLst/>
          </a:prstGeom>
          <a:noFill/>
        </p:spPr>
        <p:txBody>
          <a:bodyPr wrap="square" rtlCol="0">
            <a:spAutoFit/>
          </a:bodyPr>
          <a:lstStyle/>
          <a:p>
            <a:r>
              <a:rPr lang="en-US" sz="2550" dirty="0">
                <a:solidFill>
                  <a:schemeClr val="bg1"/>
                </a:solidFill>
              </a:rPr>
              <a:t>2. Data </a:t>
            </a:r>
            <a:r>
              <a:rPr lang="en-US" sz="2550">
                <a:solidFill>
                  <a:schemeClr val="bg1"/>
                </a:solidFill>
              </a:rPr>
              <a:t>Types in </a:t>
            </a:r>
            <a:r>
              <a:rPr lang="en-US" sz="2550" dirty="0">
                <a:solidFill>
                  <a:schemeClr val="bg1"/>
                </a:solidFill>
              </a:rPr>
              <a:t>Go</a:t>
            </a:r>
            <a:endParaRPr lang="en-US" sz="2550" dirty="0">
              <a:solidFill>
                <a:schemeClr val="bg1"/>
              </a:solidFill>
              <a:sym typeface="+mn-ea"/>
            </a:endParaRPr>
          </a:p>
        </p:txBody>
      </p:sp>
      <p:sp>
        <p:nvSpPr>
          <p:cNvPr id="9" name="TextBox 8"/>
          <p:cNvSpPr txBox="1"/>
          <p:nvPr/>
        </p:nvSpPr>
        <p:spPr>
          <a:xfrm>
            <a:off x="10192199" y="5440621"/>
            <a:ext cx="6459855" cy="484748"/>
          </a:xfrm>
          <a:prstGeom prst="rect">
            <a:avLst/>
          </a:prstGeom>
          <a:noFill/>
        </p:spPr>
        <p:txBody>
          <a:bodyPr wrap="square" rtlCol="0">
            <a:spAutoFit/>
          </a:bodyPr>
          <a:lstStyle/>
          <a:p>
            <a:r>
              <a:rPr lang="en-US" sz="2550" b="1" dirty="0">
                <a:solidFill>
                  <a:schemeClr val="bg1"/>
                </a:solidFill>
              </a:rPr>
              <a:t>3. Arrays and Slices</a:t>
            </a:r>
            <a:endParaRPr lang="en-IN" sz="2550" b="1" dirty="0">
              <a:solidFill>
                <a:schemeClr val="bg1"/>
              </a:solidFill>
              <a:sym typeface="+mn-ea"/>
            </a:endParaRPr>
          </a:p>
        </p:txBody>
      </p:sp>
      <p:grpSp>
        <p:nvGrpSpPr>
          <p:cNvPr id="2" name="Group 1"/>
          <p:cNvGrpSpPr/>
          <p:nvPr/>
        </p:nvGrpSpPr>
        <p:grpSpPr>
          <a:xfrm>
            <a:off x="6562714" y="10288"/>
            <a:ext cx="5169743" cy="1377965"/>
            <a:chOff x="6562714" y="10288"/>
            <a:chExt cx="5169743" cy="1377965"/>
          </a:xfrm>
        </p:grpSpPr>
        <p:pic>
          <p:nvPicPr>
            <p:cNvPr id="7" name="Picture 6"/>
            <p:cNvPicPr>
              <a:picLocks noChangeAspect="1"/>
            </p:cNvPicPr>
            <p:nvPr/>
          </p:nvPicPr>
          <p:blipFill>
            <a:blip r:embed="rId4"/>
            <a:stretch>
              <a:fillRect/>
            </a:stretch>
          </p:blipFill>
          <p:spPr>
            <a:xfrm>
              <a:off x="6562714" y="10288"/>
              <a:ext cx="5169743" cy="1377965"/>
            </a:xfrm>
            <a:prstGeom prst="rect">
              <a:avLst/>
            </a:prstGeom>
          </p:spPr>
        </p:pic>
        <p:sp>
          <p:nvSpPr>
            <p:cNvPr id="10" name="TextBox 9"/>
            <p:cNvSpPr txBox="1"/>
            <p:nvPr/>
          </p:nvSpPr>
          <p:spPr>
            <a:xfrm>
              <a:off x="6893629" y="146826"/>
              <a:ext cx="4506686" cy="1061829"/>
            </a:xfrm>
            <a:prstGeom prst="rect">
              <a:avLst/>
            </a:prstGeom>
            <a:noFill/>
          </p:spPr>
          <p:txBody>
            <a:bodyPr wrap="square" rtlCol="0">
              <a:spAutoFit/>
            </a:bodyPr>
            <a:lstStyle/>
            <a:p>
              <a:pPr algn="ctr"/>
              <a:r>
                <a:rPr lang="en-IN" sz="3600" b="1" dirty="0">
                  <a:solidFill>
                    <a:schemeClr val="bg1"/>
                  </a:solidFill>
                </a:rPr>
                <a:t>COURSE OUTLINE</a:t>
              </a:r>
            </a:p>
            <a:p>
              <a:pPr algn="ctr"/>
              <a:r>
                <a:rPr lang="en-IN" sz="2700" dirty="0">
                  <a:solidFill>
                    <a:schemeClr val="bg1"/>
                  </a:solidFill>
                </a:rPr>
                <a:t>Lesson </a:t>
              </a:r>
              <a:r>
                <a:rPr lang="en-US" sz="2700" dirty="0">
                  <a:solidFill>
                    <a:schemeClr val="bg1"/>
                  </a:solidFill>
                </a:rPr>
                <a:t>3</a:t>
              </a:r>
            </a:p>
          </p:txBody>
        </p:sp>
      </p:grpSp>
      <p:pic>
        <p:nvPicPr>
          <p:cNvPr id="11" name="Picture 10"/>
          <p:cNvPicPr>
            <a:picLocks noChangeAspect="1"/>
          </p:cNvPicPr>
          <p:nvPr/>
        </p:nvPicPr>
        <p:blipFill>
          <a:blip r:embed="rId3"/>
          <a:stretch>
            <a:fillRect/>
          </a:stretch>
        </p:blipFill>
        <p:spPr>
          <a:xfrm>
            <a:off x="10003899" y="6205940"/>
            <a:ext cx="6493331" cy="842010"/>
          </a:xfrm>
          <a:prstGeom prst="rect">
            <a:avLst/>
          </a:prstGeom>
        </p:spPr>
      </p:pic>
      <p:sp>
        <p:nvSpPr>
          <p:cNvPr id="12" name="TextBox 11"/>
          <p:cNvSpPr txBox="1"/>
          <p:nvPr/>
        </p:nvSpPr>
        <p:spPr>
          <a:xfrm>
            <a:off x="10192199" y="6387450"/>
            <a:ext cx="6226814" cy="484748"/>
          </a:xfrm>
          <a:prstGeom prst="rect">
            <a:avLst/>
          </a:prstGeom>
          <a:noFill/>
        </p:spPr>
        <p:txBody>
          <a:bodyPr wrap="square" rtlCol="0">
            <a:spAutoFit/>
          </a:bodyPr>
          <a:lstStyle/>
          <a:p>
            <a:r>
              <a:rPr lang="en-US" sz="2550" dirty="0">
                <a:solidFill>
                  <a:schemeClr val="bg1"/>
                </a:solidFill>
              </a:rPr>
              <a:t>4. </a:t>
            </a:r>
            <a:r>
              <a:rPr lang="en-US" sz="2550" dirty="0">
                <a:solidFill>
                  <a:schemeClr val="bg1"/>
                </a:solidFill>
                <a:sym typeface="+mn-ea"/>
              </a:rPr>
              <a:t>Go Maps and Functions</a:t>
            </a:r>
            <a:endParaRPr lang="en-IN" sz="2550" dirty="0">
              <a:solidFill>
                <a:schemeClr val="bg1"/>
              </a:solidFill>
              <a:sym typeface="+mn-ea"/>
            </a:endParaRPr>
          </a:p>
        </p:txBody>
      </p:sp>
      <p:pic>
        <p:nvPicPr>
          <p:cNvPr id="19" name="Picture 18" descr="A group of people working on a computer&#10;&#10;Description automatically generated"/>
          <p:cNvPicPr>
            <a:picLocks noChangeAspect="1"/>
          </p:cNvPicPr>
          <p:nvPr/>
        </p:nvPicPr>
        <p:blipFill>
          <a:blip r:embed="rId5"/>
          <a:stretch>
            <a:fillRect/>
          </a:stretch>
        </p:blipFill>
        <p:spPr>
          <a:xfrm>
            <a:off x="973652" y="2512749"/>
            <a:ext cx="7804588" cy="5856822"/>
          </a:xfrm>
          <a:prstGeom prst="rect">
            <a:avLst/>
          </a:prstGeom>
        </p:spPr>
      </p:pic>
      <p:pic>
        <p:nvPicPr>
          <p:cNvPr id="18" name="Picture 17"/>
          <p:cNvPicPr>
            <a:picLocks noChangeAspect="1"/>
          </p:cNvPicPr>
          <p:nvPr/>
        </p:nvPicPr>
        <p:blipFill>
          <a:blip r:embed="rId3"/>
          <a:stretch>
            <a:fillRect/>
          </a:stretch>
        </p:blipFill>
        <p:spPr>
          <a:xfrm>
            <a:off x="10003897" y="3287044"/>
            <a:ext cx="6493331" cy="842429"/>
          </a:xfrm>
          <a:prstGeom prst="rect">
            <a:avLst/>
          </a:prstGeom>
        </p:spPr>
      </p:pic>
      <p:sp>
        <p:nvSpPr>
          <p:cNvPr id="20" name="TextBox 19"/>
          <p:cNvSpPr txBox="1"/>
          <p:nvPr/>
        </p:nvSpPr>
        <p:spPr>
          <a:xfrm>
            <a:off x="10192199" y="3475530"/>
            <a:ext cx="6226814" cy="484748"/>
          </a:xfrm>
          <a:prstGeom prst="rect">
            <a:avLst/>
          </a:prstGeom>
          <a:noFill/>
        </p:spPr>
        <p:txBody>
          <a:bodyPr wrap="square" rtlCol="0">
            <a:spAutoFit/>
          </a:bodyPr>
          <a:lstStyle/>
          <a:p>
            <a:r>
              <a:rPr lang="en-US" sz="2550" dirty="0">
                <a:solidFill>
                  <a:schemeClr val="bg1"/>
                </a:solidFill>
              </a:rPr>
              <a:t>1.</a:t>
            </a:r>
            <a:r>
              <a:rPr lang="en-US" sz="2550" dirty="0">
                <a:solidFill>
                  <a:schemeClr val="bg1"/>
                </a:solidFill>
                <a:latin typeface="Roboto" panose="02000000000000000000" pitchFamily="2" charset="0"/>
              </a:rPr>
              <a:t> </a:t>
            </a:r>
            <a:r>
              <a:rPr lang="en-US" sz="2550" dirty="0">
                <a:solidFill>
                  <a:schemeClr val="bg1"/>
                </a:solidFill>
              </a:rPr>
              <a:t>Go Scope</a:t>
            </a:r>
            <a:endParaRPr lang="en-US" sz="2550" dirty="0">
              <a:solidFill>
                <a:schemeClr val="bg1"/>
              </a:solidFill>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Introduction to Arrays </a:t>
            </a:r>
          </a:p>
          <a:p>
            <a:r>
              <a:rPr lang="en-US" dirty="0"/>
              <a:t>Declaring Arrays </a:t>
            </a:r>
          </a:p>
          <a:p>
            <a:r>
              <a:rPr lang="en-US" dirty="0"/>
              <a:t>Operations on Arrays</a:t>
            </a:r>
          </a:p>
          <a:p>
            <a:r>
              <a:rPr lang="en-US" dirty="0"/>
              <a:t>Arrays in Functions</a:t>
            </a:r>
          </a:p>
          <a:p>
            <a:r>
              <a:rPr lang="en-US" dirty="0"/>
              <a:t>Arrays Example</a:t>
            </a:r>
          </a:p>
          <a:p>
            <a:r>
              <a:rPr lang="en-US" dirty="0"/>
              <a:t> Important Points About Arrays </a:t>
            </a:r>
          </a:p>
          <a:p>
            <a:pPr marL="179705" indent="0">
              <a:buNone/>
            </a:pPr>
            <a:endParaRPr lang="en-US" dirty="0"/>
          </a:p>
          <a:p>
            <a:endParaRPr lang="en-US" dirty="0"/>
          </a:p>
          <a:p>
            <a:endParaRPr lang="en-US" dirty="0"/>
          </a:p>
          <a:p>
            <a:pPr marL="179705" indent="0">
              <a:buNone/>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Learning Objectives</a:t>
            </a:r>
          </a:p>
        </p:txBody>
      </p:sp>
      <p:sp>
        <p:nvSpPr>
          <p:cNvPr id="6" name="Content Placeholder 5"/>
          <p:cNvSpPr>
            <a:spLocks noGrp="1"/>
          </p:cNvSpPr>
          <p:nvPr>
            <p:ph idx="1"/>
          </p:nvPr>
        </p:nvSpPr>
        <p:spPr/>
        <p:txBody>
          <a:bodyPr/>
          <a:lstStyle/>
          <a:p>
            <a:pPr marL="179705" indent="0">
              <a:buNone/>
            </a:pPr>
            <a:r>
              <a:rPr lang="en-US" dirty="0"/>
              <a:t>By the end of this lesson, you will be able to:</a:t>
            </a:r>
          </a:p>
          <a:p>
            <a:r>
              <a:rPr lang="en-US" dirty="0"/>
              <a:t>Describe the use of arrays in Golang</a:t>
            </a:r>
          </a:p>
          <a:p>
            <a:r>
              <a:rPr lang="en-US" dirty="0"/>
              <a:t>Use arrays in Go program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1000"/>
                                        <p:tgtEl>
                                          <p:spTgt spid="6">
                                            <p:txEl>
                                              <p:pRg st="1" end="1"/>
                                            </p:txEl>
                                          </p:spTgt>
                                        </p:tgtEl>
                                      </p:cBhvr>
                                    </p:animEffect>
                                    <p:anim calcmode="lin" valueType="num">
                                      <p:cBhvr>
                                        <p:cTn id="1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animEffect transition="in" filter="fade">
                                      <p:cBhvr>
                                        <p:cTn id="21" dur="1000"/>
                                        <p:tgtEl>
                                          <p:spTgt spid="6">
                                            <p:txEl>
                                              <p:pRg st="2" end="2"/>
                                            </p:txEl>
                                          </p:spTgt>
                                        </p:tgtEl>
                                      </p:cBhvr>
                                    </p:animEffect>
                                    <p:anim calcmode="lin" valueType="num">
                                      <p:cBhvr>
                                        <p:cTn id="2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57300" y="2565400"/>
            <a:ext cx="15773400" cy="4279900"/>
          </a:xfrm>
        </p:spPr>
        <p:txBody>
          <a:bodyPr/>
          <a:lstStyle/>
          <a:p>
            <a:r>
              <a:rPr lang="en-US" dirty="0">
                <a:solidFill>
                  <a:srgbClr val="1155CC"/>
                </a:solidFill>
              </a:rPr>
              <a:t>Arrays in Golang</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Arrays</a:t>
            </a:r>
          </a:p>
        </p:txBody>
      </p:sp>
      <p:sp>
        <p:nvSpPr>
          <p:cNvPr id="4" name="Rectangle: Rounded Corners 3"/>
          <p:cNvSpPr/>
          <p:nvPr/>
        </p:nvSpPr>
        <p:spPr bwMode="auto">
          <a:xfrm>
            <a:off x="957943" y="1973180"/>
            <a:ext cx="16139885" cy="2621828"/>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An array is a fixed-length sequence that is used to store homogeneous elements in the memory.</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In an array, you are allowed to store zero or more than zero elements in it.</a:t>
            </a:r>
          </a:p>
          <a:p>
            <a:pPr marL="539750" lvl="1" indent="-360045" fontAlgn="base">
              <a:spcBef>
                <a:spcPts val="1200"/>
              </a:spcBef>
              <a:spcAft>
                <a:spcPts val="1200"/>
              </a:spcAft>
              <a:buClr>
                <a:srgbClr val="095A82"/>
              </a:buClr>
              <a:buSzPct val="100000"/>
              <a:buBlip>
                <a:blip r:embed="rId3"/>
              </a:buBlip>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elements of the array are indexed by using the [ ] index operator with their zero-based position, which means the index of the first element is </a:t>
            </a:r>
            <a:r>
              <a:rPr lang="en-US" sz="2400" dirty="0">
                <a:solidFill>
                  <a:schemeClr val="tx1">
                    <a:lumMod val="65000"/>
                    <a:lumOff val="35000"/>
                  </a:schemeClr>
                </a:solidFill>
                <a:latin typeface="Consolas" panose="020B0609020204030204" pitchFamily="49" charset="0"/>
                <a:cs typeface="Arial" panose="020B0604020202020204" pitchFamily="34" charset="0"/>
              </a:rPr>
              <a:t>array[0] </a:t>
            </a:r>
            <a:r>
              <a:rPr lang="en-US" sz="2400" dirty="0">
                <a:solidFill>
                  <a:schemeClr val="tx1">
                    <a:lumMod val="65000"/>
                    <a:lumOff val="35000"/>
                  </a:schemeClr>
                </a:solidFill>
                <a:latin typeface="Arial" panose="020B0604020202020204" pitchFamily="34" charset="0"/>
                <a:cs typeface="Arial" panose="020B0604020202020204" pitchFamily="34" charset="0"/>
              </a:rPr>
              <a:t>and the index of the last element is </a:t>
            </a:r>
            <a:r>
              <a:rPr lang="en-US" sz="2400" dirty="0">
                <a:solidFill>
                  <a:schemeClr val="tx1">
                    <a:lumMod val="65000"/>
                    <a:lumOff val="35000"/>
                  </a:schemeClr>
                </a:solidFill>
                <a:latin typeface="Consolas" panose="020B0609020204030204" pitchFamily="49" charset="0"/>
                <a:cs typeface="Arial" panose="020B0604020202020204" pitchFamily="34" charset="0"/>
              </a:rPr>
              <a:t>array[</a:t>
            </a:r>
            <a:r>
              <a:rPr lang="en-US" sz="2400" dirty="0" err="1">
                <a:solidFill>
                  <a:schemeClr val="tx1">
                    <a:lumMod val="65000"/>
                    <a:lumOff val="35000"/>
                  </a:schemeClr>
                </a:solidFill>
                <a:latin typeface="Consolas" panose="020B0609020204030204" pitchFamily="49" charset="0"/>
                <a:cs typeface="Arial" panose="020B0604020202020204" pitchFamily="34" charset="0"/>
              </a:rPr>
              <a:t>len</a:t>
            </a:r>
            <a:r>
              <a:rPr lang="en-US" sz="2400" dirty="0">
                <a:solidFill>
                  <a:schemeClr val="tx1">
                    <a:lumMod val="65000"/>
                    <a:lumOff val="35000"/>
                  </a:schemeClr>
                </a:solidFill>
                <a:latin typeface="Consolas" panose="020B0609020204030204" pitchFamily="49" charset="0"/>
                <a:cs typeface="Arial" panose="020B0604020202020204" pitchFamily="34" charset="0"/>
              </a:rPr>
              <a:t>(array)-1].</a:t>
            </a:r>
          </a:p>
        </p:txBody>
      </p:sp>
      <p:grpSp>
        <p:nvGrpSpPr>
          <p:cNvPr id="3" name="Group 2">
            <a:extLst>
              <a:ext uri="{FF2B5EF4-FFF2-40B4-BE49-F238E27FC236}">
                <a16:creationId xmlns:a16="http://schemas.microsoft.com/office/drawing/2014/main" id="{EBF0DC94-1CD1-A95C-1487-477E51E529F9}"/>
              </a:ext>
            </a:extLst>
          </p:cNvPr>
          <p:cNvGrpSpPr/>
          <p:nvPr/>
        </p:nvGrpSpPr>
        <p:grpSpPr>
          <a:xfrm>
            <a:off x="1695854" y="4989456"/>
            <a:ext cx="13967379" cy="4380009"/>
            <a:chOff x="1708049" y="3816685"/>
            <a:chExt cx="14871902" cy="4592377"/>
          </a:xfrm>
        </p:grpSpPr>
        <p:sp>
          <p:nvSpPr>
            <p:cNvPr id="5" name="Shape">
              <a:extLst>
                <a:ext uri="{FF2B5EF4-FFF2-40B4-BE49-F238E27FC236}">
                  <a16:creationId xmlns:a16="http://schemas.microsoft.com/office/drawing/2014/main" id="{E3951DD3-2EA5-3811-6ED2-EBBE50385F59}"/>
                </a:ext>
              </a:extLst>
            </p:cNvPr>
            <p:cNvSpPr/>
            <p:nvPr/>
          </p:nvSpPr>
          <p:spPr>
            <a:xfrm>
              <a:off x="1708049"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6" name="Shape">
              <a:extLst>
                <a:ext uri="{FF2B5EF4-FFF2-40B4-BE49-F238E27FC236}">
                  <a16:creationId xmlns:a16="http://schemas.microsoft.com/office/drawing/2014/main" id="{114070E8-2286-0385-B21C-FB820D437546}"/>
                </a:ext>
              </a:extLst>
            </p:cNvPr>
            <p:cNvSpPr/>
            <p:nvPr/>
          </p:nvSpPr>
          <p:spPr>
            <a:xfrm>
              <a:off x="5288710" y="4869447"/>
              <a:ext cx="4282847"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lnTo>
                    <a:pt x="13773" y="642"/>
                  </a:ln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9" y="20972"/>
                  </a:lnTo>
                  <a:cubicBezTo>
                    <a:pt x="11703" y="21386"/>
                    <a:pt x="11251" y="21600"/>
                    <a:pt x="10800" y="21600"/>
                  </a:cubicBezTo>
                  <a:close/>
                  <a:moveTo>
                    <a:pt x="6836" y="293"/>
                  </a:moveTo>
                  <a:cubicBezTo>
                    <a:pt x="6496" y="293"/>
                    <a:pt x="6174" y="457"/>
                    <a:pt x="5934" y="749"/>
                  </a:cubicBezTo>
                  <a:lnTo>
                    <a:pt x="686" y="7138"/>
                  </a:lnTo>
                  <a:cubicBezTo>
                    <a:pt x="399" y="7488"/>
                    <a:pt x="240" y="7959"/>
                    <a:pt x="240" y="8452"/>
                  </a:cubicBezTo>
                  <a:cubicBezTo>
                    <a:pt x="240" y="8944"/>
                    <a:pt x="399" y="9415"/>
                    <a:pt x="686" y="9765"/>
                  </a:cubicBezTo>
                  <a:lnTo>
                    <a:pt x="9721" y="20765"/>
                  </a:lnTo>
                  <a:cubicBezTo>
                    <a:pt x="10319" y="21493"/>
                    <a:pt x="11287" y="21493"/>
                    <a:pt x="11885" y="20765"/>
                  </a:cubicBezTo>
                  <a:lnTo>
                    <a:pt x="20920" y="9765"/>
                  </a:lnTo>
                  <a:cubicBezTo>
                    <a:pt x="21207" y="9415"/>
                    <a:pt x="21365" y="8944"/>
                    <a:pt x="21365" y="8452"/>
                  </a:cubicBezTo>
                  <a:cubicBezTo>
                    <a:pt x="21365" y="7959"/>
                    <a:pt x="21207" y="7488"/>
                    <a:pt x="20920" y="7138"/>
                  </a:cubicBezTo>
                  <a:lnTo>
                    <a:pt x="15672" y="749"/>
                  </a:lnTo>
                  <a:cubicBezTo>
                    <a:pt x="15432" y="457"/>
                    <a:pt x="15109" y="293"/>
                    <a:pt x="14769" y="293"/>
                  </a:cubicBezTo>
                  <a:cubicBezTo>
                    <a:pt x="14429" y="293"/>
                    <a:pt x="14107" y="457"/>
                    <a:pt x="13866" y="749"/>
                  </a:cubicBezTo>
                  <a:lnTo>
                    <a:pt x="12055" y="2955"/>
                  </a:lnTo>
                  <a:cubicBezTo>
                    <a:pt x="11721" y="3362"/>
                    <a:pt x="11281" y="3583"/>
                    <a:pt x="10806" y="3583"/>
                  </a:cubicBezTo>
                  <a:cubicBezTo>
                    <a:pt x="10331" y="3583"/>
                    <a:pt x="9891" y="3362"/>
                    <a:pt x="9557" y="2955"/>
                  </a:cubicBezTo>
                  <a:lnTo>
                    <a:pt x="7745" y="749"/>
                  </a:lnTo>
                  <a:cubicBezTo>
                    <a:pt x="7499" y="450"/>
                    <a:pt x="7177" y="293"/>
                    <a:pt x="6836"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7" name="Shape">
              <a:extLst>
                <a:ext uri="{FF2B5EF4-FFF2-40B4-BE49-F238E27FC236}">
                  <a16:creationId xmlns:a16="http://schemas.microsoft.com/office/drawing/2014/main" id="{E5D81FBB-1455-2F52-93F6-3B82741C003E}"/>
                </a:ext>
              </a:extLst>
            </p:cNvPr>
            <p:cNvSpPr/>
            <p:nvPr/>
          </p:nvSpPr>
          <p:spPr>
            <a:xfrm>
              <a:off x="8880998" y="4869447"/>
              <a:ext cx="4282850" cy="353961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349" y="21600"/>
                    <a:pt x="9897" y="21393"/>
                    <a:pt x="9551" y="20972"/>
                  </a:cubicBezTo>
                  <a:lnTo>
                    <a:pt x="516" y="9972"/>
                  </a:lnTo>
                  <a:cubicBezTo>
                    <a:pt x="182" y="9565"/>
                    <a:pt x="0" y="9030"/>
                    <a:pt x="0" y="8452"/>
                  </a:cubicBezTo>
                  <a:cubicBezTo>
                    <a:pt x="0" y="7873"/>
                    <a:pt x="182" y="7338"/>
                    <a:pt x="516" y="6931"/>
                  </a:cubicBezTo>
                  <a:lnTo>
                    <a:pt x="5764" y="543"/>
                  </a:lnTo>
                  <a:cubicBezTo>
                    <a:pt x="6051" y="193"/>
                    <a:pt x="6432" y="0"/>
                    <a:pt x="6836" y="0"/>
                  </a:cubicBezTo>
                  <a:cubicBezTo>
                    <a:pt x="7241" y="0"/>
                    <a:pt x="7622" y="193"/>
                    <a:pt x="7909" y="543"/>
                  </a:cubicBezTo>
                  <a:lnTo>
                    <a:pt x="9721" y="2748"/>
                  </a:lnTo>
                  <a:cubicBezTo>
                    <a:pt x="10008" y="3098"/>
                    <a:pt x="10395" y="3291"/>
                    <a:pt x="10800" y="3291"/>
                  </a:cubicBezTo>
                  <a:cubicBezTo>
                    <a:pt x="11205" y="3291"/>
                    <a:pt x="11592" y="3098"/>
                    <a:pt x="11879" y="2748"/>
                  </a:cubicBezTo>
                  <a:lnTo>
                    <a:pt x="13691" y="543"/>
                  </a:lnTo>
                  <a:cubicBezTo>
                    <a:pt x="13978" y="193"/>
                    <a:pt x="14359" y="0"/>
                    <a:pt x="14764" y="0"/>
                  </a:cubicBezTo>
                  <a:cubicBezTo>
                    <a:pt x="15168" y="0"/>
                    <a:pt x="15549" y="193"/>
                    <a:pt x="15836" y="543"/>
                  </a:cubicBezTo>
                  <a:lnTo>
                    <a:pt x="21084" y="6931"/>
                  </a:lnTo>
                  <a:cubicBezTo>
                    <a:pt x="21418" y="7338"/>
                    <a:pt x="21600" y="7873"/>
                    <a:pt x="21600" y="8452"/>
                  </a:cubicBezTo>
                  <a:cubicBezTo>
                    <a:pt x="21600" y="9030"/>
                    <a:pt x="21418" y="9565"/>
                    <a:pt x="21084" y="9972"/>
                  </a:cubicBezTo>
                  <a:lnTo>
                    <a:pt x="12043" y="20972"/>
                  </a:lnTo>
                  <a:cubicBezTo>
                    <a:pt x="11703" y="21386"/>
                    <a:pt x="11251" y="21600"/>
                    <a:pt x="10800" y="21600"/>
                  </a:cubicBezTo>
                  <a:close/>
                  <a:moveTo>
                    <a:pt x="6831" y="293"/>
                  </a:moveTo>
                  <a:cubicBezTo>
                    <a:pt x="6491" y="293"/>
                    <a:pt x="6168" y="457"/>
                    <a:pt x="5928" y="749"/>
                  </a:cubicBezTo>
                  <a:lnTo>
                    <a:pt x="680" y="7138"/>
                  </a:lnTo>
                  <a:cubicBezTo>
                    <a:pt x="393" y="7488"/>
                    <a:pt x="235" y="7959"/>
                    <a:pt x="235" y="8452"/>
                  </a:cubicBezTo>
                  <a:cubicBezTo>
                    <a:pt x="235" y="8944"/>
                    <a:pt x="393" y="9415"/>
                    <a:pt x="680" y="9765"/>
                  </a:cubicBezTo>
                  <a:lnTo>
                    <a:pt x="9715" y="20765"/>
                  </a:lnTo>
                  <a:cubicBezTo>
                    <a:pt x="10313" y="21493"/>
                    <a:pt x="11281" y="21493"/>
                    <a:pt x="11879" y="20765"/>
                  </a:cubicBezTo>
                  <a:lnTo>
                    <a:pt x="20914" y="9765"/>
                  </a:lnTo>
                  <a:cubicBezTo>
                    <a:pt x="21201" y="9415"/>
                    <a:pt x="21360" y="8944"/>
                    <a:pt x="21360" y="8452"/>
                  </a:cubicBezTo>
                  <a:cubicBezTo>
                    <a:pt x="21360" y="7959"/>
                    <a:pt x="21201" y="7488"/>
                    <a:pt x="20914" y="7138"/>
                  </a:cubicBezTo>
                  <a:lnTo>
                    <a:pt x="15666" y="749"/>
                  </a:lnTo>
                  <a:cubicBezTo>
                    <a:pt x="15426" y="457"/>
                    <a:pt x="15104" y="293"/>
                    <a:pt x="14763" y="293"/>
                  </a:cubicBezTo>
                  <a:cubicBezTo>
                    <a:pt x="14423" y="293"/>
                    <a:pt x="14101" y="457"/>
                    <a:pt x="13861" y="749"/>
                  </a:cubicBezTo>
                  <a:lnTo>
                    <a:pt x="12049" y="2955"/>
                  </a:lnTo>
                  <a:cubicBezTo>
                    <a:pt x="11715" y="3362"/>
                    <a:pt x="11275" y="3583"/>
                    <a:pt x="10800" y="3583"/>
                  </a:cubicBezTo>
                  <a:cubicBezTo>
                    <a:pt x="10325" y="3583"/>
                    <a:pt x="9885" y="3362"/>
                    <a:pt x="9551" y="2955"/>
                  </a:cubicBezTo>
                  <a:lnTo>
                    <a:pt x="7739" y="749"/>
                  </a:lnTo>
                  <a:cubicBezTo>
                    <a:pt x="7493" y="450"/>
                    <a:pt x="7177" y="293"/>
                    <a:pt x="6831" y="293"/>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8" name="Shape">
              <a:extLst>
                <a:ext uri="{FF2B5EF4-FFF2-40B4-BE49-F238E27FC236}">
                  <a16:creationId xmlns:a16="http://schemas.microsoft.com/office/drawing/2014/main" id="{8CB38CDF-16B5-68BC-F1D6-4CC132D8BF00}"/>
                </a:ext>
              </a:extLst>
            </p:cNvPr>
            <p:cNvSpPr/>
            <p:nvPr/>
          </p:nvSpPr>
          <p:spPr>
            <a:xfrm>
              <a:off x="3165018"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9" name="Shape">
              <a:extLst>
                <a:ext uri="{FF2B5EF4-FFF2-40B4-BE49-F238E27FC236}">
                  <a16:creationId xmlns:a16="http://schemas.microsoft.com/office/drawing/2014/main" id="{C3E3457E-D386-98C9-F4FA-A8A1E5A46DD6}"/>
                </a:ext>
              </a:extLst>
            </p:cNvPr>
            <p:cNvSpPr/>
            <p:nvPr/>
          </p:nvSpPr>
          <p:spPr>
            <a:xfrm>
              <a:off x="674597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42" y="21228"/>
                    <a:pt x="9232" y="21228"/>
                    <a:pt x="7744" y="19739"/>
                  </a:cubicBezTo>
                  <a:close/>
                </a:path>
              </a:pathLst>
            </a:custGeom>
            <a:solidFill>
              <a:srgbClr val="F7931F"/>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0" name="Shape">
              <a:extLst>
                <a:ext uri="{FF2B5EF4-FFF2-40B4-BE49-F238E27FC236}">
                  <a16:creationId xmlns:a16="http://schemas.microsoft.com/office/drawing/2014/main" id="{F6AF4BDF-5DB7-EBD6-8E74-3C428A568ED1}"/>
                </a:ext>
              </a:extLst>
            </p:cNvPr>
            <p:cNvSpPr/>
            <p:nvPr/>
          </p:nvSpPr>
          <p:spPr>
            <a:xfrm>
              <a:off x="10338260"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A2B969"/>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1" name="TextBox 12">
              <a:extLst>
                <a:ext uri="{FF2B5EF4-FFF2-40B4-BE49-F238E27FC236}">
                  <a16:creationId xmlns:a16="http://schemas.microsoft.com/office/drawing/2014/main" id="{CD00B557-C2CF-B77A-331A-5B670FB3EA79}"/>
                </a:ext>
              </a:extLst>
            </p:cNvPr>
            <p:cNvSpPr txBox="1"/>
            <p:nvPr/>
          </p:nvSpPr>
          <p:spPr>
            <a:xfrm>
              <a:off x="2702705" y="6187892"/>
              <a:ext cx="2168537" cy="871289"/>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Arrays have fixed size</a:t>
              </a:r>
              <a:endParaRPr lang="en-US" sz="2400" noProof="1">
                <a:solidFill>
                  <a:srgbClr val="404040"/>
                </a:solidFill>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D0DB6A39-ECD8-3BCC-63AB-C9E4CA46091F}"/>
                </a:ext>
              </a:extLst>
            </p:cNvPr>
            <p:cNvSpPr txBox="1"/>
            <p:nvPr/>
          </p:nvSpPr>
          <p:spPr>
            <a:xfrm>
              <a:off x="6407781" y="6187893"/>
              <a:ext cx="2168537" cy="871289"/>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Arrays are homogenous</a:t>
              </a:r>
              <a:endParaRPr lang="en-US" sz="2400" noProof="1">
                <a:solidFill>
                  <a:srgbClr val="404040"/>
                </a:solidFill>
                <a:latin typeface="Arial" panose="020B0604020202020204" pitchFamily="34" charset="0"/>
                <a:cs typeface="Arial" panose="020B0604020202020204" pitchFamily="34" charset="0"/>
              </a:endParaRPr>
            </a:p>
          </p:txBody>
        </p:sp>
        <p:sp>
          <p:nvSpPr>
            <p:cNvPr id="13" name="TextBox 18">
              <a:extLst>
                <a:ext uri="{FF2B5EF4-FFF2-40B4-BE49-F238E27FC236}">
                  <a16:creationId xmlns:a16="http://schemas.microsoft.com/office/drawing/2014/main" id="{C0020F3C-175C-0DD4-E10D-12038C42DF42}"/>
                </a:ext>
              </a:extLst>
            </p:cNvPr>
            <p:cNvSpPr txBox="1"/>
            <p:nvPr/>
          </p:nvSpPr>
          <p:spPr>
            <a:xfrm>
              <a:off x="9945134" y="5994275"/>
              <a:ext cx="2230115"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Arrays are value type in Go</a:t>
              </a:r>
              <a:endParaRPr lang="en-US" sz="2400" noProof="1">
                <a:solidFill>
                  <a:srgbClr val="404040"/>
                </a:solidFill>
                <a:latin typeface="Arial" panose="020B0604020202020204" pitchFamily="34" charset="0"/>
                <a:cs typeface="Arial" panose="020B0604020202020204" pitchFamily="34" charset="0"/>
              </a:endParaRPr>
            </a:p>
          </p:txBody>
        </p:sp>
        <p:sp>
          <p:nvSpPr>
            <p:cNvPr id="14" name="TextBox 2">
              <a:extLst>
                <a:ext uri="{FF2B5EF4-FFF2-40B4-BE49-F238E27FC236}">
                  <a16:creationId xmlns:a16="http://schemas.microsoft.com/office/drawing/2014/main" id="{C75D3B05-D3F1-7874-AB1F-3AFBDC6533B6}"/>
                </a:ext>
              </a:extLst>
            </p:cNvPr>
            <p:cNvSpPr txBox="1"/>
            <p:nvPr/>
          </p:nvSpPr>
          <p:spPr>
            <a:xfrm>
              <a:off x="3537518" y="425927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01</a:t>
              </a:r>
            </a:p>
          </p:txBody>
        </p:sp>
        <p:sp>
          <p:nvSpPr>
            <p:cNvPr id="15" name="TextBox 29">
              <a:extLst>
                <a:ext uri="{FF2B5EF4-FFF2-40B4-BE49-F238E27FC236}">
                  <a16:creationId xmlns:a16="http://schemas.microsoft.com/office/drawing/2014/main" id="{10301BD3-6842-14CA-D8CF-4CDA4FFC13D7}"/>
                </a:ext>
              </a:extLst>
            </p:cNvPr>
            <p:cNvSpPr txBox="1"/>
            <p:nvPr/>
          </p:nvSpPr>
          <p:spPr>
            <a:xfrm>
              <a:off x="9127929" y="5984181"/>
              <a:ext cx="196694" cy="48404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endParaRPr lang="en-US" sz="2400" dirty="0">
                <a:solidFill>
                  <a:srgbClr val="C13018"/>
                </a:solidFill>
                <a:latin typeface="Arial" panose="020B0604020202020204" pitchFamily="34" charset="0"/>
                <a:cs typeface="Arial" panose="020B0604020202020204" pitchFamily="34" charset="0"/>
              </a:endParaRPr>
            </a:p>
          </p:txBody>
        </p:sp>
        <p:sp>
          <p:nvSpPr>
            <p:cNvPr id="16" name="Shape">
              <a:extLst>
                <a:ext uri="{FF2B5EF4-FFF2-40B4-BE49-F238E27FC236}">
                  <a16:creationId xmlns:a16="http://schemas.microsoft.com/office/drawing/2014/main" id="{363C7E40-D239-3D2E-AB55-CD0E92ABCCAF}"/>
                </a:ext>
              </a:extLst>
            </p:cNvPr>
            <p:cNvSpPr/>
            <p:nvPr/>
          </p:nvSpPr>
          <p:spPr>
            <a:xfrm>
              <a:off x="12297687" y="4869447"/>
              <a:ext cx="4282264" cy="3538450"/>
            </a:xfrm>
            <a:custGeom>
              <a:avLst/>
              <a:gdLst/>
              <a:ahLst/>
              <a:cxnLst>
                <a:cxn ang="0">
                  <a:pos x="wd2" y="hd2"/>
                </a:cxn>
                <a:cxn ang="5400000">
                  <a:pos x="wd2" y="hd2"/>
                </a:cxn>
                <a:cxn ang="10800000">
                  <a:pos x="wd2" y="hd2"/>
                </a:cxn>
                <a:cxn ang="16200000">
                  <a:pos x="wd2" y="hd2"/>
                </a:cxn>
              </a:cxnLst>
              <a:rect l="0" t="0" r="r" b="b"/>
              <a:pathLst>
                <a:path w="21262" h="21600" extrusionOk="0">
                  <a:moveTo>
                    <a:pt x="10625" y="21600"/>
                  </a:moveTo>
                  <a:cubicBezTo>
                    <a:pt x="10181" y="21600"/>
                    <a:pt x="9736" y="21393"/>
                    <a:pt x="9396" y="20972"/>
                  </a:cubicBezTo>
                  <a:lnTo>
                    <a:pt x="506" y="9968"/>
                  </a:lnTo>
                  <a:cubicBezTo>
                    <a:pt x="-169" y="9133"/>
                    <a:pt x="-169" y="7769"/>
                    <a:pt x="506" y="6933"/>
                  </a:cubicBezTo>
                  <a:lnTo>
                    <a:pt x="5673" y="543"/>
                  </a:lnTo>
                  <a:cubicBezTo>
                    <a:pt x="5955" y="193"/>
                    <a:pt x="6331" y="0"/>
                    <a:pt x="6729" y="0"/>
                  </a:cubicBezTo>
                  <a:cubicBezTo>
                    <a:pt x="7127" y="0"/>
                    <a:pt x="7502" y="193"/>
                    <a:pt x="7785" y="543"/>
                  </a:cubicBezTo>
                  <a:lnTo>
                    <a:pt x="9569" y="2749"/>
                  </a:lnTo>
                  <a:cubicBezTo>
                    <a:pt x="9852" y="3099"/>
                    <a:pt x="10233" y="3292"/>
                    <a:pt x="10631" y="3292"/>
                  </a:cubicBezTo>
                  <a:cubicBezTo>
                    <a:pt x="11029" y="3292"/>
                    <a:pt x="11410" y="3099"/>
                    <a:pt x="11693" y="2749"/>
                  </a:cubicBezTo>
                  <a:lnTo>
                    <a:pt x="13477" y="543"/>
                  </a:lnTo>
                  <a:cubicBezTo>
                    <a:pt x="13760" y="193"/>
                    <a:pt x="14135" y="0"/>
                    <a:pt x="14533" y="0"/>
                  </a:cubicBezTo>
                  <a:cubicBezTo>
                    <a:pt x="14931" y="0"/>
                    <a:pt x="15307" y="193"/>
                    <a:pt x="15589" y="543"/>
                  </a:cubicBezTo>
                  <a:lnTo>
                    <a:pt x="20756" y="6933"/>
                  </a:lnTo>
                  <a:cubicBezTo>
                    <a:pt x="21431" y="7769"/>
                    <a:pt x="21431" y="9133"/>
                    <a:pt x="20756" y="9968"/>
                  </a:cubicBezTo>
                  <a:lnTo>
                    <a:pt x="11861" y="20972"/>
                  </a:lnTo>
                  <a:cubicBezTo>
                    <a:pt x="11520" y="21386"/>
                    <a:pt x="11075" y="21600"/>
                    <a:pt x="10625" y="21600"/>
                  </a:cubicBezTo>
                  <a:close/>
                  <a:moveTo>
                    <a:pt x="6723" y="286"/>
                  </a:moveTo>
                  <a:cubicBezTo>
                    <a:pt x="6388" y="286"/>
                    <a:pt x="6071" y="450"/>
                    <a:pt x="5834" y="743"/>
                  </a:cubicBezTo>
                  <a:lnTo>
                    <a:pt x="668" y="7133"/>
                  </a:lnTo>
                  <a:cubicBezTo>
                    <a:pt x="79" y="7862"/>
                    <a:pt x="79" y="9040"/>
                    <a:pt x="668" y="9768"/>
                  </a:cubicBezTo>
                  <a:lnTo>
                    <a:pt x="9563" y="20772"/>
                  </a:lnTo>
                  <a:cubicBezTo>
                    <a:pt x="10152" y="21500"/>
                    <a:pt x="11104" y="21500"/>
                    <a:pt x="11693" y="20772"/>
                  </a:cubicBezTo>
                  <a:lnTo>
                    <a:pt x="20588" y="9768"/>
                  </a:lnTo>
                  <a:cubicBezTo>
                    <a:pt x="21177" y="9040"/>
                    <a:pt x="21177" y="7862"/>
                    <a:pt x="20588" y="7133"/>
                  </a:cubicBezTo>
                  <a:lnTo>
                    <a:pt x="15422" y="743"/>
                  </a:lnTo>
                  <a:cubicBezTo>
                    <a:pt x="15185" y="450"/>
                    <a:pt x="14868" y="286"/>
                    <a:pt x="14533" y="286"/>
                  </a:cubicBezTo>
                  <a:cubicBezTo>
                    <a:pt x="14198" y="286"/>
                    <a:pt x="13881" y="450"/>
                    <a:pt x="13644" y="743"/>
                  </a:cubicBezTo>
                  <a:lnTo>
                    <a:pt x="11860" y="2949"/>
                  </a:lnTo>
                  <a:cubicBezTo>
                    <a:pt x="11531" y="3356"/>
                    <a:pt x="11099" y="3577"/>
                    <a:pt x="10631" y="3577"/>
                  </a:cubicBezTo>
                  <a:cubicBezTo>
                    <a:pt x="10163" y="3577"/>
                    <a:pt x="9731" y="3356"/>
                    <a:pt x="9401" y="2949"/>
                  </a:cubicBezTo>
                  <a:lnTo>
                    <a:pt x="7618" y="743"/>
                  </a:lnTo>
                  <a:cubicBezTo>
                    <a:pt x="7375" y="443"/>
                    <a:pt x="7064" y="286"/>
                    <a:pt x="6723" y="286"/>
                  </a:cubicBezTo>
                  <a:close/>
                </a:path>
              </a:pathLst>
            </a:custGeom>
            <a:solidFill>
              <a:srgbClr val="063951"/>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7" name="Shape">
              <a:extLst>
                <a:ext uri="{FF2B5EF4-FFF2-40B4-BE49-F238E27FC236}">
                  <a16:creationId xmlns:a16="http://schemas.microsoft.com/office/drawing/2014/main" id="{201BB4E5-5ACC-C280-8CBE-FCF2D6274494}"/>
                </a:ext>
              </a:extLst>
            </p:cNvPr>
            <p:cNvSpPr/>
            <p:nvPr/>
          </p:nvSpPr>
          <p:spPr>
            <a:xfrm>
              <a:off x="13754654" y="3816685"/>
              <a:ext cx="1368326" cy="1376778"/>
            </a:xfrm>
            <a:custGeom>
              <a:avLst/>
              <a:gdLst/>
              <a:ahLst/>
              <a:cxnLst>
                <a:cxn ang="0">
                  <a:pos x="wd2" y="hd2"/>
                </a:cxn>
                <a:cxn ang="5400000">
                  <a:pos x="wd2" y="hd2"/>
                </a:cxn>
                <a:cxn ang="10800000">
                  <a:pos x="wd2" y="hd2"/>
                </a:cxn>
                <a:cxn ang="16200000">
                  <a:pos x="wd2" y="hd2"/>
                </a:cxn>
              </a:cxnLst>
              <a:rect l="0" t="0" r="r" b="b"/>
              <a:pathLst>
                <a:path w="20856" h="20856" extrusionOk="0">
                  <a:moveTo>
                    <a:pt x="7744" y="19739"/>
                  </a:moveTo>
                  <a:lnTo>
                    <a:pt x="1116" y="13112"/>
                  </a:lnTo>
                  <a:cubicBezTo>
                    <a:pt x="-372" y="11624"/>
                    <a:pt x="-372" y="9232"/>
                    <a:pt x="1116" y="7743"/>
                  </a:cubicBezTo>
                  <a:lnTo>
                    <a:pt x="7744" y="1116"/>
                  </a:lnTo>
                  <a:cubicBezTo>
                    <a:pt x="9232" y="-372"/>
                    <a:pt x="11624" y="-372"/>
                    <a:pt x="13112" y="1116"/>
                  </a:cubicBezTo>
                  <a:lnTo>
                    <a:pt x="19740" y="7743"/>
                  </a:lnTo>
                  <a:cubicBezTo>
                    <a:pt x="21228" y="9232"/>
                    <a:pt x="21228" y="11624"/>
                    <a:pt x="19740" y="13112"/>
                  </a:cubicBezTo>
                  <a:lnTo>
                    <a:pt x="13112" y="19739"/>
                  </a:lnTo>
                  <a:cubicBezTo>
                    <a:pt x="11624" y="21228"/>
                    <a:pt x="9232" y="21228"/>
                    <a:pt x="7744" y="19739"/>
                  </a:cubicBezTo>
                  <a:close/>
                </a:path>
              </a:pathLst>
            </a:custGeom>
            <a:solidFill>
              <a:srgbClr val="FFCC4C"/>
            </a:solid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sz="3000">
                  <a:solidFill>
                    <a:srgbClr val="FFFFFF"/>
                  </a:solidFill>
                </a:defRPr>
              </a:pPr>
              <a:endParaRPr kumimoji="0" sz="3000" b="0" i="0" u="none" strike="noStrike" kern="1200" cap="none" spc="0" normalizeH="0" baseline="0" noProof="0">
                <a:ln>
                  <a:noFill/>
                </a:ln>
                <a:solidFill>
                  <a:srgbClr val="FFFFFF"/>
                </a:solidFill>
                <a:effectLst/>
                <a:uLnTx/>
                <a:uFillTx/>
                <a:latin typeface="Arial" panose="020B0604020202020204" pitchFamily="34" charset="0"/>
                <a:cs typeface="Arial" panose="020B0604020202020204" pitchFamily="34" charset="0"/>
              </a:endParaRPr>
            </a:p>
          </p:txBody>
        </p:sp>
        <p:sp>
          <p:nvSpPr>
            <p:cNvPr id="18" name="TextBox 12">
              <a:extLst>
                <a:ext uri="{FF2B5EF4-FFF2-40B4-BE49-F238E27FC236}">
                  <a16:creationId xmlns:a16="http://schemas.microsoft.com/office/drawing/2014/main" id="{DF208D94-BA08-DB5B-2AA6-6EFF1A200A1B}"/>
                </a:ext>
              </a:extLst>
            </p:cNvPr>
            <p:cNvSpPr txBox="1"/>
            <p:nvPr/>
          </p:nvSpPr>
          <p:spPr>
            <a:xfrm>
              <a:off x="13416761" y="5984181"/>
              <a:ext cx="2540805" cy="1258528"/>
            </a:xfrm>
            <a:prstGeom prst="rect">
              <a:avLst/>
            </a:prstGeom>
            <a:noFill/>
          </p:spPr>
          <p:txBody>
            <a:bodyPr wrap="square" lIns="0" r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400" b="1" noProof="1">
                  <a:solidFill>
                    <a:srgbClr val="404040"/>
                  </a:solidFill>
                  <a:latin typeface="Arial" panose="020B0604020202020204" pitchFamily="34" charset="0"/>
                  <a:cs typeface="Arial" panose="020B0604020202020204" pitchFamily="34" charset="0"/>
                </a:rPr>
                <a:t>Go uses zero-based indexing in Arrays</a:t>
              </a:r>
              <a:endParaRPr lang="en-US" sz="2400" noProof="1">
                <a:solidFill>
                  <a:srgbClr val="404040"/>
                </a:solidFill>
                <a:latin typeface="Arial" panose="020B0604020202020204" pitchFamily="34" charset="0"/>
                <a:cs typeface="Arial" panose="020B0604020202020204" pitchFamily="34" charset="0"/>
              </a:endParaRPr>
            </a:p>
          </p:txBody>
        </p:sp>
        <p:sp>
          <p:nvSpPr>
            <p:cNvPr id="19" name="TextBox 2">
              <a:extLst>
                <a:ext uri="{FF2B5EF4-FFF2-40B4-BE49-F238E27FC236}">
                  <a16:creationId xmlns:a16="http://schemas.microsoft.com/office/drawing/2014/main" id="{410431D8-48C3-2CBA-FF21-F3EEC3F84D8A}"/>
                </a:ext>
              </a:extLst>
            </p:cNvPr>
            <p:cNvSpPr txBox="1"/>
            <p:nvPr/>
          </p:nvSpPr>
          <p:spPr>
            <a:xfrm>
              <a:off x="7144318"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02</a:t>
              </a:r>
            </a:p>
          </p:txBody>
        </p:sp>
        <p:sp>
          <p:nvSpPr>
            <p:cNvPr id="20" name="TextBox 2">
              <a:extLst>
                <a:ext uri="{FF2B5EF4-FFF2-40B4-BE49-F238E27FC236}">
                  <a16:creationId xmlns:a16="http://schemas.microsoft.com/office/drawing/2014/main" id="{2D8AD599-0D4E-A235-1E89-39D0BCEAAD77}"/>
                </a:ext>
              </a:extLst>
            </p:cNvPr>
            <p:cNvSpPr txBox="1"/>
            <p:nvPr/>
          </p:nvSpPr>
          <p:spPr>
            <a:xfrm>
              <a:off x="10647390" y="4259274"/>
              <a:ext cx="695795" cy="54858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03</a:t>
              </a:r>
            </a:p>
          </p:txBody>
        </p:sp>
        <p:sp>
          <p:nvSpPr>
            <p:cNvPr id="21" name="TextBox 2">
              <a:extLst>
                <a:ext uri="{FF2B5EF4-FFF2-40B4-BE49-F238E27FC236}">
                  <a16:creationId xmlns:a16="http://schemas.microsoft.com/office/drawing/2014/main" id="{AB784810-13E1-F77C-401B-838DBBF0B77D}"/>
                </a:ext>
              </a:extLst>
            </p:cNvPr>
            <p:cNvSpPr txBox="1"/>
            <p:nvPr/>
          </p:nvSpPr>
          <p:spPr>
            <a:xfrm>
              <a:off x="14154718" y="4249114"/>
              <a:ext cx="623328" cy="54858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pPr>
              <a:r>
                <a:rPr lang="en-US" sz="2800" b="1" dirty="0">
                  <a:solidFill>
                    <a:srgbClr val="C13018"/>
                  </a:solidFill>
                  <a:latin typeface="Arial" panose="020B0604020202020204" pitchFamily="34" charset="0"/>
                  <a:cs typeface="Arial" panose="020B0604020202020204" pitchFamily="34" charset="0"/>
                </a:rPr>
                <a:t>04</a:t>
              </a: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Array</a:t>
            </a:r>
          </a:p>
        </p:txBody>
      </p:sp>
      <p:sp>
        <p:nvSpPr>
          <p:cNvPr id="3" name="Rectangle: Rounded Corners 2"/>
          <p:cNvSpPr/>
          <p:nvPr/>
        </p:nvSpPr>
        <p:spPr bwMode="auto">
          <a:xfrm>
            <a:off x="3773714" y="4178160"/>
            <a:ext cx="9608458"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var </a:t>
            </a:r>
            <a:r>
              <a:rPr lang="en-US" sz="2400" dirty="0" err="1">
                <a:solidFill>
                  <a:srgbClr val="404040"/>
                </a:solidFill>
                <a:latin typeface="Consolas" panose="020B0609020204030204" pitchFamily="49" charset="0"/>
                <a:cs typeface="Arial" panose="020B0604020202020204" pitchFamily="34" charset="0"/>
                <a:sym typeface="Arial" panose="020B0604020202020204"/>
              </a:rPr>
              <a:t>arrayName</a:t>
            </a:r>
            <a:r>
              <a:rPr lang="en-US" sz="2400" dirty="0">
                <a:solidFill>
                  <a:srgbClr val="404040"/>
                </a:solidFill>
                <a:latin typeface="Consolas" panose="020B0609020204030204" pitchFamily="49" charset="0"/>
                <a:cs typeface="Arial" panose="020B0604020202020204" pitchFamily="34" charset="0"/>
                <a:sym typeface="Arial" panose="020B0604020202020204"/>
              </a:rPr>
              <a:t> [size]</a:t>
            </a:r>
            <a:r>
              <a:rPr lang="en-US" sz="2400" dirty="0" err="1">
                <a:solidFill>
                  <a:srgbClr val="404040"/>
                </a:solidFill>
                <a:latin typeface="Consolas" panose="020B0609020204030204" pitchFamily="49" charset="0"/>
                <a:cs typeface="Arial" panose="020B0604020202020204" pitchFamily="34" charset="0"/>
                <a:sym typeface="Arial" panose="020B0604020202020204"/>
              </a:rPr>
              <a:t>DataType</a:t>
            </a:r>
            <a:endParaRPr lang="en-US" sz="2400" dirty="0">
              <a:solidFill>
                <a:srgbClr val="404040"/>
              </a:solidFill>
              <a:latin typeface="Consolas" panose="020B0609020204030204" pitchFamily="49" charset="0"/>
              <a:cs typeface="Arial" panose="020B0604020202020204" pitchFamily="34" charset="0"/>
              <a:sym typeface="Arial" panose="020B0604020202020204"/>
            </a:endParaRPr>
          </a:p>
        </p:txBody>
      </p:sp>
      <p:sp>
        <p:nvSpPr>
          <p:cNvPr id="6" name="Rectangle: Rounded Corners 5"/>
          <p:cNvSpPr/>
          <p:nvPr/>
        </p:nvSpPr>
        <p:spPr bwMode="auto">
          <a:xfrm>
            <a:off x="7551056" y="3743914"/>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1973944" y="1896365"/>
            <a:ext cx="13614399" cy="629121"/>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chemeClr val="tx1">
                    <a:lumMod val="65000"/>
                    <a:lumOff val="35000"/>
                  </a:schemeClr>
                </a:solidFill>
                <a:latin typeface="Arial" panose="020B0604020202020204" pitchFamily="34" charset="0"/>
                <a:cs typeface="Arial" panose="020B0604020202020204" pitchFamily="34" charset="0"/>
              </a:rPr>
              <a:t>The syntax to declare arrays is demonstrated below:</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9" name="Rectangle: Rounded Corners 8">
            <a:extLst>
              <a:ext uri="{FF2B5EF4-FFF2-40B4-BE49-F238E27FC236}">
                <a16:creationId xmlns:a16="http://schemas.microsoft.com/office/drawing/2014/main" id="{C6153005-5E04-54B7-D650-BAA97117CA74}"/>
              </a:ext>
            </a:extLst>
          </p:cNvPr>
          <p:cNvSpPr/>
          <p:nvPr/>
        </p:nvSpPr>
        <p:spPr bwMode="auto">
          <a:xfrm>
            <a:off x="1074056" y="5947545"/>
            <a:ext cx="14920687" cy="2949712"/>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arrayName</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Choose a name for your array variable.</a:t>
            </a:r>
          </a:p>
          <a:p>
            <a:pPr marL="539750" lvl="1" indent="-360045" fontAlgn="base">
              <a:spcBef>
                <a:spcPts val="1200"/>
              </a:spcBef>
              <a:spcAft>
                <a:spcPts val="1200"/>
              </a:spcAft>
              <a:buClr>
                <a:srgbClr val="095A82"/>
              </a:buClr>
              <a:buSzPct val="100000"/>
              <a:buBlip>
                <a:blip r:embed="rId2"/>
              </a:buBlip>
              <a:defRPr/>
            </a:pPr>
            <a:r>
              <a:rPr lang="en-US" sz="2400" b="1" dirty="0">
                <a:solidFill>
                  <a:schemeClr val="tx1">
                    <a:lumMod val="65000"/>
                    <a:lumOff val="35000"/>
                  </a:schemeClr>
                </a:solidFill>
                <a:latin typeface="Arial" panose="020B0604020202020204" pitchFamily="34" charset="0"/>
                <a:cs typeface="Arial" panose="020B0604020202020204" pitchFamily="34" charset="0"/>
              </a:rPr>
              <a:t>size:</a:t>
            </a:r>
            <a:r>
              <a:rPr lang="en-US" sz="2400" dirty="0">
                <a:solidFill>
                  <a:schemeClr val="tx1">
                    <a:lumMod val="65000"/>
                    <a:lumOff val="35000"/>
                  </a:schemeClr>
                </a:solidFill>
                <a:latin typeface="Arial" panose="020B0604020202020204" pitchFamily="34" charset="0"/>
                <a:cs typeface="Arial" panose="020B0604020202020204" pitchFamily="34" charset="0"/>
              </a:rPr>
              <a:t> Specify the number of elements the array can hold. It's a fixed size that you cannot change once the array is defined.</a:t>
            </a:r>
          </a:p>
          <a:p>
            <a:pPr marL="539750" lvl="1" indent="-360045" fontAlgn="base">
              <a:spcBef>
                <a:spcPts val="1200"/>
              </a:spcBef>
              <a:spcAft>
                <a:spcPts val="1200"/>
              </a:spcAft>
              <a:buClr>
                <a:srgbClr val="095A82"/>
              </a:buClr>
              <a:buSzPct val="100000"/>
              <a:buBlip>
                <a:blip r:embed="rId2"/>
              </a:buBlip>
              <a:defRPr/>
            </a:pPr>
            <a:r>
              <a:rPr lang="en-US" sz="2400" b="1" dirty="0" err="1">
                <a:solidFill>
                  <a:schemeClr val="tx1">
                    <a:lumMod val="65000"/>
                    <a:lumOff val="35000"/>
                  </a:schemeClr>
                </a:solidFill>
                <a:latin typeface="Arial" panose="020B0604020202020204" pitchFamily="34" charset="0"/>
                <a:cs typeface="Arial" panose="020B0604020202020204" pitchFamily="34" charset="0"/>
              </a:rPr>
              <a:t>DataType</a:t>
            </a:r>
            <a:r>
              <a:rPr lang="en-US" sz="2400" b="1" dirty="0">
                <a:solidFill>
                  <a:schemeClr val="tx1">
                    <a:lumMod val="65000"/>
                    <a:lumOff val="35000"/>
                  </a:schemeClr>
                </a:solidFill>
                <a:latin typeface="Arial" panose="020B0604020202020204" pitchFamily="34" charset="0"/>
                <a:cs typeface="Arial" panose="020B0604020202020204" pitchFamily="34" charset="0"/>
              </a:rPr>
              <a:t>:</a:t>
            </a:r>
            <a:r>
              <a:rPr lang="en-US" sz="2400" dirty="0">
                <a:solidFill>
                  <a:schemeClr val="tx1">
                    <a:lumMod val="65000"/>
                    <a:lumOff val="35000"/>
                  </a:schemeClr>
                </a:solidFill>
                <a:latin typeface="Arial" panose="020B0604020202020204" pitchFamily="34" charset="0"/>
                <a:cs typeface="Arial" panose="020B0604020202020204" pitchFamily="34" charset="0"/>
              </a:rPr>
              <a:t> Define the data type of the elements in the array. All elements must have the same data type.</a:t>
            </a:r>
            <a:endParaRPr lang="en-US" sz="2400" dirty="0">
              <a:solidFill>
                <a:schemeClr val="tx1">
                  <a:lumMod val="65000"/>
                  <a:lumOff val="35000"/>
                </a:schemeClr>
              </a:solidFill>
              <a:latin typeface="Consolas" panose="020B0609020204030204" pitchFamily="49" charset="0"/>
              <a:cs typeface="Arial" panose="020B0604020202020204" pitchFamily="34" charset="0"/>
            </a:endParaRPr>
          </a:p>
        </p:txBody>
      </p:sp>
    </p:spTree>
    <p:extLst>
      <p:ext uri="{BB962C8B-B14F-4D97-AF65-F5344CB8AC3E}">
        <p14:creationId xmlns:p14="http://schemas.microsoft.com/office/powerpoint/2010/main" val="40580489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Arrays</a:t>
            </a:r>
          </a:p>
        </p:txBody>
      </p:sp>
      <p:sp>
        <p:nvSpPr>
          <p:cNvPr id="3" name="Rectangle: Rounded Corners 2"/>
          <p:cNvSpPr/>
          <p:nvPr/>
        </p:nvSpPr>
        <p:spPr bwMode="auto">
          <a:xfrm>
            <a:off x="3018971" y="3690025"/>
            <a:ext cx="11742058" cy="1259345"/>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err="1">
                <a:solidFill>
                  <a:srgbClr val="404040"/>
                </a:solidFill>
                <a:latin typeface="Consolas" panose="020B0609020204030204" pitchFamily="49" charset="0"/>
                <a:cs typeface="Arial" panose="020B0604020202020204" pitchFamily="34" charset="0"/>
                <a:sym typeface="Arial" panose="020B0604020202020204"/>
              </a:rPr>
              <a:t>firstNumber</a:t>
            </a:r>
            <a:r>
              <a:rPr lang="en-US" sz="2400" dirty="0">
                <a:solidFill>
                  <a:srgbClr val="404040"/>
                </a:solidFill>
                <a:latin typeface="Consolas" panose="020B0609020204030204" pitchFamily="49" charset="0"/>
                <a:cs typeface="Arial" panose="020B0604020202020204" pitchFamily="34" charset="0"/>
                <a:sym typeface="Arial" panose="020B0604020202020204"/>
              </a:rPr>
              <a:t> := numbers[0] // Accesses the first </a:t>
            </a:r>
            <a:r>
              <a:rPr lang="en-US" sz="2400" dirty="0" err="1">
                <a:solidFill>
                  <a:srgbClr val="404040"/>
                </a:solidFill>
                <a:latin typeface="Consolas" panose="020B0609020204030204" pitchFamily="49" charset="0"/>
                <a:cs typeface="Arial" panose="020B0604020202020204" pitchFamily="34" charset="0"/>
                <a:sym typeface="Arial" panose="020B0604020202020204"/>
              </a:rPr>
              <a:t>elementsecondNumber</a:t>
            </a:r>
            <a:r>
              <a:rPr lang="en-US" sz="2400" dirty="0">
                <a:solidFill>
                  <a:srgbClr val="404040"/>
                </a:solidFill>
                <a:latin typeface="Consolas" panose="020B0609020204030204" pitchFamily="49" charset="0"/>
                <a:cs typeface="Arial" panose="020B0604020202020204" pitchFamily="34" charset="0"/>
                <a:sym typeface="Arial" panose="020B0604020202020204"/>
              </a:rPr>
              <a:t> := numbers[1] // Accesses the second element</a:t>
            </a:r>
          </a:p>
        </p:txBody>
      </p:sp>
      <p:sp>
        <p:nvSpPr>
          <p:cNvPr id="6" name="Rectangle: Rounded Corners 5"/>
          <p:cNvSpPr/>
          <p:nvPr/>
        </p:nvSpPr>
        <p:spPr bwMode="auto">
          <a:xfrm>
            <a:off x="7347857" y="3261207"/>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4" name="Rectangle: Rounded Corners 3">
            <a:extLst>
              <a:ext uri="{FF2B5EF4-FFF2-40B4-BE49-F238E27FC236}">
                <a16:creationId xmlns:a16="http://schemas.microsoft.com/office/drawing/2014/main" id="{734B3B29-EBB3-722D-2F5A-02DEF64C099E}"/>
              </a:ext>
            </a:extLst>
          </p:cNvPr>
          <p:cNvSpPr/>
          <p:nvPr/>
        </p:nvSpPr>
        <p:spPr bwMode="auto">
          <a:xfrm>
            <a:off x="377372" y="1888129"/>
            <a:ext cx="16938171" cy="1079999"/>
          </a:xfrm>
          <a:prstGeom prst="roundRect">
            <a:avLst/>
          </a:prstGeom>
          <a:solidFill>
            <a:schemeClr val="accent4">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Accessing Elements: </a:t>
            </a:r>
            <a:r>
              <a:rPr lang="en-US" sz="2400" dirty="0">
                <a:solidFill>
                  <a:schemeClr val="tx1">
                    <a:lumMod val="65000"/>
                    <a:lumOff val="35000"/>
                  </a:schemeClr>
                </a:solidFill>
                <a:latin typeface="Arial" panose="020B0604020202020204" pitchFamily="34" charset="0"/>
                <a:cs typeface="Arial" panose="020B0604020202020204" pitchFamily="34" charset="0"/>
              </a:rPr>
              <a:t>You can access elements in an array by using square brackets with the index of the element you want to access. Array indices are zero-based, so the first element is at index 0, the second at index 1, and so on.</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
        <p:nvSpPr>
          <p:cNvPr id="5" name="Rectangle: Rounded Corners 4">
            <a:extLst>
              <a:ext uri="{FF2B5EF4-FFF2-40B4-BE49-F238E27FC236}">
                <a16:creationId xmlns:a16="http://schemas.microsoft.com/office/drawing/2014/main" id="{E511EF61-A012-1E0C-973C-98BD778BA234}"/>
              </a:ext>
            </a:extLst>
          </p:cNvPr>
          <p:cNvSpPr/>
          <p:nvPr/>
        </p:nvSpPr>
        <p:spPr bwMode="auto">
          <a:xfrm>
            <a:off x="3018971" y="7941646"/>
            <a:ext cx="11553372" cy="917626"/>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dirty="0">
                <a:solidFill>
                  <a:srgbClr val="404040"/>
                </a:solidFill>
                <a:latin typeface="Consolas" panose="020B0609020204030204" pitchFamily="49" charset="0"/>
                <a:cs typeface="Arial" panose="020B0604020202020204" pitchFamily="34" charset="0"/>
                <a:sym typeface="Arial" panose="020B0604020202020204"/>
              </a:rPr>
              <a:t>length := </a:t>
            </a:r>
            <a:r>
              <a:rPr lang="en-US" sz="2400" dirty="0" err="1">
                <a:solidFill>
                  <a:srgbClr val="404040"/>
                </a:solidFill>
                <a:latin typeface="Consolas" panose="020B0609020204030204" pitchFamily="49" charset="0"/>
                <a:cs typeface="Arial" panose="020B0604020202020204" pitchFamily="34" charset="0"/>
                <a:sym typeface="Arial" panose="020B0604020202020204"/>
              </a:rPr>
              <a:t>len</a:t>
            </a:r>
            <a:r>
              <a:rPr lang="en-US" sz="2400" dirty="0">
                <a:solidFill>
                  <a:srgbClr val="404040"/>
                </a:solidFill>
                <a:latin typeface="Consolas" panose="020B0609020204030204" pitchFamily="49" charset="0"/>
                <a:cs typeface="Arial" panose="020B0604020202020204" pitchFamily="34" charset="0"/>
                <a:sym typeface="Arial" panose="020B0604020202020204"/>
              </a:rPr>
              <a:t>(numbers)</a:t>
            </a:r>
          </a:p>
        </p:txBody>
      </p:sp>
      <p:sp>
        <p:nvSpPr>
          <p:cNvPr id="7" name="Rectangle: Rounded Corners 6">
            <a:extLst>
              <a:ext uri="{FF2B5EF4-FFF2-40B4-BE49-F238E27FC236}">
                <a16:creationId xmlns:a16="http://schemas.microsoft.com/office/drawing/2014/main" id="{1F5DA58C-A42E-69BC-F0DD-7673E901D3FD}"/>
              </a:ext>
            </a:extLst>
          </p:cNvPr>
          <p:cNvSpPr/>
          <p:nvPr/>
        </p:nvSpPr>
        <p:spPr bwMode="auto">
          <a:xfrm>
            <a:off x="7347857" y="7512827"/>
            <a:ext cx="2895601" cy="428819"/>
          </a:xfrm>
          <a:prstGeom prst="roundRect">
            <a:avLst/>
          </a:prstGeom>
          <a:solidFill>
            <a:schemeClr val="bg1"/>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algn="ctr" fontAlgn="base">
              <a:spcBef>
                <a:spcPts val="1200"/>
              </a:spcBef>
              <a:spcAft>
                <a:spcPts val="1200"/>
              </a:spcAft>
              <a:buClr>
                <a:srgbClr val="095A82"/>
              </a:buClr>
              <a:buSzPct val="100000"/>
              <a:defRPr/>
            </a:pPr>
            <a:r>
              <a:rPr lang="en-US" sz="2400" dirty="0">
                <a:solidFill>
                  <a:srgbClr val="404040"/>
                </a:solidFill>
                <a:latin typeface="Arial" panose="020B0604020202020204" pitchFamily="34" charset="0"/>
                <a:cs typeface="Arial" panose="020B0604020202020204" pitchFamily="34" charset="0"/>
                <a:sym typeface="Arial" panose="020B0604020202020204"/>
              </a:rPr>
              <a:t>Code Syntax</a:t>
            </a:r>
          </a:p>
        </p:txBody>
      </p:sp>
      <p:sp>
        <p:nvSpPr>
          <p:cNvPr id="8" name="Rectangle: Rounded Corners 7">
            <a:extLst>
              <a:ext uri="{FF2B5EF4-FFF2-40B4-BE49-F238E27FC236}">
                <a16:creationId xmlns:a16="http://schemas.microsoft.com/office/drawing/2014/main" id="{6E718C9F-D414-3787-A172-B71D3B3A36C8}"/>
              </a:ext>
            </a:extLst>
          </p:cNvPr>
          <p:cNvSpPr/>
          <p:nvPr/>
        </p:nvSpPr>
        <p:spPr bwMode="auto">
          <a:xfrm>
            <a:off x="377372" y="6139749"/>
            <a:ext cx="16938171" cy="1079999"/>
          </a:xfrm>
          <a:prstGeom prst="roundRect">
            <a:avLst/>
          </a:prstGeom>
          <a:solidFill>
            <a:schemeClr val="accent3">
              <a:lumMod val="20000"/>
              <a:lumOff val="80000"/>
            </a:schemeClr>
          </a:solidFill>
          <a:ln w="12700" cap="flat" cmpd="sng" algn="ctr">
            <a:solidFill>
              <a:schemeClr val="accent1"/>
            </a:solidFill>
            <a:prstDash val="solid"/>
            <a:round/>
            <a:headEnd type="none" w="sm" len="sm"/>
            <a:tailEnd type="none" w="sm" len="sm"/>
          </a:ln>
          <a:effectLst>
            <a:outerShdw blurRad="50800" dist="38100" dir="5400000" algn="t" rotWithShape="0">
              <a:prstClr val="black">
                <a:alpha val="40000"/>
              </a:prstClr>
            </a:outerShdw>
          </a:effectLst>
        </p:spPr>
        <p:txBody>
          <a:bodyPr vert="horz" wrap="square" lIns="182880" tIns="91440" rIns="182880" bIns="91440" numCol="1" rtlCol="0" anchor="ctr" anchorCtr="0" compatLnSpc="1"/>
          <a:lstStyle/>
          <a:p>
            <a:pPr marL="179705" lvl="1" fontAlgn="base">
              <a:spcBef>
                <a:spcPts val="1200"/>
              </a:spcBef>
              <a:spcAft>
                <a:spcPts val="1200"/>
              </a:spcAft>
              <a:buClr>
                <a:srgbClr val="095A82"/>
              </a:buClr>
              <a:buSzPct val="100000"/>
              <a:defRPr/>
            </a:pPr>
            <a:r>
              <a:rPr lang="en-US" sz="2400" b="1" dirty="0">
                <a:solidFill>
                  <a:schemeClr val="tx1">
                    <a:lumMod val="65000"/>
                    <a:lumOff val="35000"/>
                  </a:schemeClr>
                </a:solidFill>
                <a:latin typeface="Arial" panose="020B0604020202020204" pitchFamily="34" charset="0"/>
                <a:cs typeface="Arial" panose="020B0604020202020204" pitchFamily="34" charset="0"/>
              </a:rPr>
              <a:t>Array Length: </a:t>
            </a:r>
            <a:r>
              <a:rPr lang="en-US" sz="2400" dirty="0">
                <a:solidFill>
                  <a:schemeClr val="tx1">
                    <a:lumMod val="65000"/>
                    <a:lumOff val="35000"/>
                  </a:schemeClr>
                </a:solidFill>
                <a:latin typeface="Arial" panose="020B0604020202020204" pitchFamily="34" charset="0"/>
                <a:cs typeface="Arial" panose="020B0604020202020204" pitchFamily="34" charset="0"/>
              </a:rPr>
              <a:t>The length of an array (i.e., the number of elements it can hold) is determined by the size specified during the array declaration. You can obtain the length of an array using the built-in </a:t>
            </a:r>
            <a:r>
              <a:rPr lang="en-US" sz="2400" dirty="0" err="1">
                <a:solidFill>
                  <a:schemeClr val="tx1">
                    <a:lumMod val="65000"/>
                    <a:lumOff val="35000"/>
                  </a:schemeClr>
                </a:solidFill>
                <a:latin typeface="Consolas" panose="020B0609020204030204" pitchFamily="49" charset="0"/>
                <a:cs typeface="Arial" panose="020B0604020202020204" pitchFamily="34" charset="0"/>
              </a:rPr>
              <a:t>len</a:t>
            </a:r>
            <a:r>
              <a:rPr lang="en-US" sz="2400" dirty="0">
                <a:solidFill>
                  <a:schemeClr val="tx1">
                    <a:lumMod val="65000"/>
                    <a:lumOff val="35000"/>
                  </a:schemeClr>
                </a:solidFill>
                <a:latin typeface="Consolas" panose="020B0609020204030204" pitchFamily="49" charset="0"/>
                <a:cs typeface="Arial" panose="020B0604020202020204" pitchFamily="34" charset="0"/>
              </a:rPr>
              <a:t>()</a:t>
            </a:r>
            <a:r>
              <a:rPr lang="en-US" sz="2400" dirty="0">
                <a:solidFill>
                  <a:schemeClr val="tx1">
                    <a:lumMod val="65000"/>
                    <a:lumOff val="35000"/>
                  </a:schemeClr>
                </a:solidFill>
                <a:latin typeface="+mj-lt"/>
                <a:cs typeface="Arial" panose="020B0604020202020204" pitchFamily="34" charset="0"/>
              </a:rPr>
              <a:t> </a:t>
            </a:r>
            <a:r>
              <a:rPr lang="en-US" sz="2400" dirty="0">
                <a:solidFill>
                  <a:schemeClr val="tx1">
                    <a:lumMod val="65000"/>
                    <a:lumOff val="35000"/>
                  </a:schemeClr>
                </a:solidFill>
                <a:latin typeface="Arial" panose="020B0604020202020204" pitchFamily="34" charset="0"/>
                <a:cs typeface="Arial" panose="020B0604020202020204" pitchFamily="34" charset="0"/>
              </a:rPr>
              <a:t>function.</a:t>
            </a:r>
            <a:endParaRPr lang="en-US" sz="2400" dirty="0">
              <a:solidFill>
                <a:schemeClr val="tx1">
                  <a:lumMod val="65000"/>
                  <a:lumOff val="35000"/>
                </a:schemeClr>
              </a:solidFill>
              <a:latin typeface="Arial" panose="020B0604020202020204" pitchFamily="34" charset="0"/>
              <a:cs typeface="Arial" panose="020B0604020202020204" pitchFamily="34" charset="0"/>
              <a:sym typeface="Arial" panose="020B0604020202020204"/>
            </a:endParaRPr>
          </a:p>
        </p:txBody>
      </p:sp>
    </p:spTree>
    <p:extLst>
      <p:ext uri="{BB962C8B-B14F-4D97-AF65-F5344CB8AC3E}">
        <p14:creationId xmlns:p14="http://schemas.microsoft.com/office/powerpoint/2010/main" val="33219245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4" grpId="0" animBg="1"/>
      <p:bldP spid="5" grpId="0" animBg="1"/>
      <p:bldP spid="7" grpId="0" animBg="1"/>
      <p:bldP spid="8"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6305</TotalTime>
  <Words>924</Words>
  <Application>Microsoft Office PowerPoint</Application>
  <PresentationFormat>Custom</PresentationFormat>
  <Paragraphs>117</Paragraphs>
  <Slides>16</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Calibri</vt:lpstr>
      <vt:lpstr>Consolas</vt:lpstr>
      <vt:lpstr>Roboto</vt:lpstr>
      <vt:lpstr>Arial</vt:lpstr>
      <vt:lpstr>Calibri Light</vt:lpstr>
      <vt:lpstr>Office Theme</vt:lpstr>
      <vt:lpstr>Custom Design</vt:lpstr>
      <vt:lpstr>1_Custom Design</vt:lpstr>
      <vt:lpstr>Programming with Golang</vt:lpstr>
      <vt:lpstr>PowerPoint Presentation</vt:lpstr>
      <vt:lpstr>PowerPoint Presentation</vt:lpstr>
      <vt:lpstr>Topics</vt:lpstr>
      <vt:lpstr>Learning Objectives</vt:lpstr>
      <vt:lpstr>Arrays in Golang</vt:lpstr>
      <vt:lpstr>Introduction to Arrays</vt:lpstr>
      <vt:lpstr>Declaring Array</vt:lpstr>
      <vt:lpstr>Operations on Arrays</vt:lpstr>
      <vt:lpstr>Operations on Arrays (contd.)</vt:lpstr>
      <vt:lpstr>Array in Functions</vt:lpstr>
      <vt:lpstr>Array Example - I</vt:lpstr>
      <vt:lpstr>Array Example - II</vt:lpstr>
      <vt:lpstr>Important Points about Arrays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Storytelling using Microsoft Power BI</dc:title>
  <dc:creator>Dhritiman Adhya</dc:creator>
  <cp:lastModifiedBy>CONTENT</cp:lastModifiedBy>
  <cp:revision>75</cp:revision>
  <dcterms:created xsi:type="dcterms:W3CDTF">2023-08-03T08:03:00Z</dcterms:created>
  <dcterms:modified xsi:type="dcterms:W3CDTF">2023-10-25T17:59:05Z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8FCC90B54A4440E584E2C6124EC06199_12</vt:lpwstr>
  </property>
  <property fmtid="{D5CDD505-2E9C-101B-9397-08002B2CF9AE}" pid="3" name="KSOProductBuildVer">
    <vt:lpwstr>1033-12.2.0.13201</vt:lpwstr>
  </property>
</Properties>
</file>

<file path=docProps/thumbnail.jpeg>
</file>